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8" r:id="rId23"/>
    <p:sldId id="279" r:id="rId24"/>
    <p:sldId id="277" r:id="rId25"/>
    <p:sldId id="280" r:id="rId26"/>
    <p:sldId id="281" r:id="rId27"/>
    <p:sldId id="282" r:id="rId28"/>
    <p:sldId id="283" r:id="rId29"/>
    <p:sldId id="284" r:id="rId30"/>
    <p:sldId id="285" r:id="rId31"/>
    <p:sldId id="288" r:id="rId32"/>
    <p:sldId id="287" r:id="rId33"/>
    <p:sldId id="286" r:id="rId34"/>
    <p:sldId id="289"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900"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2E1A0-0BA3-4D88-871F-22D0183BB19F}" type="datetimeFigureOut">
              <a:rPr kumimoji="1" lang="ja-JP" altLang="en-US" smtClean="0"/>
              <a:t>2011/12/14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3456B5-0B2F-40C7-A98E-F27DAB2B28D8}" type="slidenum">
              <a:rPr kumimoji="1" lang="ja-JP" altLang="en-US" smtClean="0"/>
              <a:t>‹#›</a:t>
            </a:fld>
            <a:endParaRPr kumimoji="1" lang="ja-JP" altLang="en-US"/>
          </a:p>
        </p:txBody>
      </p:sp>
    </p:spTree>
    <p:extLst>
      <p:ext uri="{BB962C8B-B14F-4D97-AF65-F5344CB8AC3E}">
        <p14:creationId xmlns:p14="http://schemas.microsoft.com/office/powerpoint/2010/main" val="26698589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3456B5-0B2F-40C7-A98E-F27DAB2B28D8}" type="slidenum">
              <a:rPr kumimoji="1" lang="ja-JP" altLang="en-US" smtClean="0"/>
              <a:t>4</a:t>
            </a:fld>
            <a:endParaRPr kumimoji="1" lang="ja-JP" altLang="en-US"/>
          </a:p>
        </p:txBody>
      </p:sp>
    </p:spTree>
    <p:extLst>
      <p:ext uri="{BB962C8B-B14F-4D97-AF65-F5344CB8AC3E}">
        <p14:creationId xmlns:p14="http://schemas.microsoft.com/office/powerpoint/2010/main" val="399403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3456B5-0B2F-40C7-A98E-F27DAB2B28D8}" type="slidenum">
              <a:rPr kumimoji="1" lang="ja-JP" altLang="en-US" smtClean="0"/>
              <a:t>9</a:t>
            </a:fld>
            <a:endParaRPr kumimoji="1" lang="ja-JP" altLang="en-US"/>
          </a:p>
        </p:txBody>
      </p:sp>
    </p:spTree>
    <p:extLst>
      <p:ext uri="{BB962C8B-B14F-4D97-AF65-F5344CB8AC3E}">
        <p14:creationId xmlns:p14="http://schemas.microsoft.com/office/powerpoint/2010/main" val="183787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3456B5-0B2F-40C7-A98E-F27DAB2B28D8}" type="slidenum">
              <a:rPr kumimoji="1" lang="ja-JP" altLang="en-US" smtClean="0"/>
              <a:t>11</a:t>
            </a:fld>
            <a:endParaRPr kumimoji="1" lang="ja-JP" altLang="en-US"/>
          </a:p>
        </p:txBody>
      </p:sp>
    </p:spTree>
    <p:extLst>
      <p:ext uri="{BB962C8B-B14F-4D97-AF65-F5344CB8AC3E}">
        <p14:creationId xmlns:p14="http://schemas.microsoft.com/office/powerpoint/2010/main" val="183787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3456B5-0B2F-40C7-A98E-F27DAB2B28D8}" type="slidenum">
              <a:rPr kumimoji="1" lang="ja-JP" altLang="en-US" smtClean="0"/>
              <a:t>22</a:t>
            </a:fld>
            <a:endParaRPr kumimoji="1" lang="ja-JP" altLang="en-US"/>
          </a:p>
        </p:txBody>
      </p:sp>
    </p:spTree>
    <p:extLst>
      <p:ext uri="{BB962C8B-B14F-4D97-AF65-F5344CB8AC3E}">
        <p14:creationId xmlns:p14="http://schemas.microsoft.com/office/powerpoint/2010/main" val="776993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・行間隔が</a:t>
            </a:r>
            <a:r>
              <a:rPr kumimoji="1" lang="en-US" altLang="ja-JP" dirty="0" smtClean="0"/>
              <a:t>｢0｣</a:t>
            </a:r>
            <a:r>
              <a:rPr kumimoji="1" lang="ja-JP" altLang="en-US" dirty="0" smtClean="0"/>
              <a:t>または無指定の時は、文字の縦位置は変わらず</a:t>
            </a:r>
            <a:r>
              <a:rPr kumimoji="1" lang="en-US" altLang="ja-JP" dirty="0" smtClean="0"/>
              <a:t>(</a:t>
            </a:r>
            <a:r>
              <a:rPr kumimoji="1" lang="ja-JP" altLang="en-US" dirty="0" smtClean="0"/>
              <a:t>元の行位置</a:t>
            </a:r>
            <a:r>
              <a:rPr kumimoji="1" lang="en-US" altLang="ja-JP" dirty="0" smtClean="0"/>
              <a:t>)</a:t>
            </a:r>
            <a:r>
              <a:rPr kumimoji="1" lang="ja-JP" altLang="en-US" dirty="0" err="1" smtClean="0"/>
              <a:t>、</a:t>
            </a:r>
            <a:r>
              <a:rPr kumimoji="1" lang="ja-JP" altLang="en-US" dirty="0" smtClean="0"/>
              <a:t>横位置のみ変わる。</a:t>
            </a:r>
          </a:p>
          <a:p>
            <a:r>
              <a:rPr kumimoji="1" lang="ja-JP" altLang="en-US" dirty="0" smtClean="0"/>
              <a:t>　・行間隔が</a:t>
            </a:r>
            <a:r>
              <a:rPr kumimoji="1" lang="en-US" altLang="ja-JP" dirty="0" smtClean="0"/>
              <a:t>｢0｣</a:t>
            </a:r>
            <a:r>
              <a:rPr kumimoji="1" lang="ja-JP" altLang="en-US" dirty="0" smtClean="0"/>
              <a:t>の時は、</a:t>
            </a:r>
            <a:r>
              <a:rPr kumimoji="1" lang="en-US" altLang="ja-JP" dirty="0" smtClean="0"/>
              <a:t>1</a:t>
            </a:r>
            <a:r>
              <a:rPr kumimoji="1" lang="ja-JP" altLang="en-US" dirty="0" smtClean="0"/>
              <a:t>行文字数を指定しても無効になる。</a:t>
            </a:r>
          </a:p>
          <a:p>
            <a:r>
              <a:rPr kumimoji="1" lang="ja-JP" altLang="en-US" dirty="0" smtClean="0"/>
              <a:t>　・</a:t>
            </a:r>
            <a:r>
              <a:rPr kumimoji="1" lang="en-US" altLang="ja-JP" dirty="0" smtClean="0"/>
              <a:t>1</a:t>
            </a:r>
            <a:r>
              <a:rPr kumimoji="1" lang="ja-JP" altLang="en-US" dirty="0" smtClean="0"/>
              <a:t>行文字数が</a:t>
            </a:r>
            <a:r>
              <a:rPr kumimoji="1" lang="en-US" altLang="ja-JP" dirty="0" smtClean="0"/>
              <a:t>｢0｣</a:t>
            </a:r>
            <a:r>
              <a:rPr kumimoji="1" lang="ja-JP" altLang="en-US" dirty="0" smtClean="0"/>
              <a:t>の時は、</a:t>
            </a:r>
            <a:r>
              <a:rPr kumimoji="1" lang="en-US" altLang="ja-JP" dirty="0" smtClean="0"/>
              <a:t>1</a:t>
            </a:r>
            <a:r>
              <a:rPr kumimoji="1" lang="ja-JP" altLang="en-US" dirty="0" smtClean="0"/>
              <a:t>行文字数は変更されない。</a:t>
            </a:r>
          </a:p>
          <a:p>
            <a:r>
              <a:rPr kumimoji="1" lang="ja-JP" altLang="en-US" dirty="0" smtClean="0"/>
              <a:t>　・行間隔と</a:t>
            </a:r>
            <a:r>
              <a:rPr kumimoji="1" lang="en-US" altLang="ja-JP" dirty="0" smtClean="0"/>
              <a:t>1</a:t>
            </a:r>
            <a:r>
              <a:rPr kumimoji="1" lang="ja-JP" altLang="en-US" dirty="0" smtClean="0"/>
              <a:t>行文字数を</a:t>
            </a:r>
            <a:r>
              <a:rPr kumimoji="1" lang="en-US" altLang="ja-JP" dirty="0" smtClean="0"/>
              <a:t>2</a:t>
            </a:r>
            <a:r>
              <a:rPr kumimoji="1" lang="ja-JP" altLang="en-US" dirty="0" smtClean="0"/>
              <a:t>バイト単位で指定して文字位置整理を行うと、</a:t>
            </a:r>
            <a:r>
              <a:rPr kumimoji="1" lang="en-US" altLang="ja-JP" dirty="0" smtClean="0"/>
              <a:t>1</a:t>
            </a:r>
            <a:r>
              <a:rPr kumimoji="1" lang="ja-JP" altLang="en-US" dirty="0" smtClean="0"/>
              <a:t>行が指定した文字数になる。指定した文字数未満の行は不足する文字を次の行から取り込み、指定した文字数を超える行は余った文字を次の行へ送る。この時、文字列の中にコントロール文字の強制改行</a:t>
            </a:r>
            <a:r>
              <a:rPr kumimoji="1" lang="en-US" altLang="ja-JP" dirty="0" smtClean="0"/>
              <a:t>｢^m｣</a:t>
            </a:r>
            <a:r>
              <a:rPr kumimoji="1" lang="ja-JP" altLang="en-US" dirty="0" smtClean="0"/>
              <a:t>がある場合は、その位置が指定した文字数未満でもその位置で改行され</a:t>
            </a:r>
            <a:r>
              <a:rPr kumimoji="1" lang="en-US" altLang="ja-JP" dirty="0" smtClean="0"/>
              <a:t>1</a:t>
            </a:r>
            <a:r>
              <a:rPr kumimoji="1" lang="ja-JP" altLang="en-US" dirty="0" smtClean="0"/>
              <a:t>行になる。</a:t>
            </a:r>
          </a:p>
          <a:p>
            <a:r>
              <a:rPr kumimoji="1" lang="ja-JP" altLang="en-US" dirty="0" smtClean="0"/>
              <a:t>　・文字</a:t>
            </a:r>
            <a:r>
              <a:rPr kumimoji="1" lang="en-US" altLang="ja-JP" dirty="0" smtClean="0"/>
              <a:t>｢  </a:t>
            </a:r>
            <a:r>
              <a:rPr kumimoji="1" lang="ja-JP" altLang="en-US" dirty="0" err="1" smtClean="0"/>
              <a:t>、</a:t>
            </a:r>
            <a:r>
              <a:rPr kumimoji="1" lang="ja-JP" altLang="en-US" dirty="0" smtClean="0"/>
              <a:t>　。　</a:t>
            </a:r>
            <a:r>
              <a:rPr kumimoji="1" lang="en-US" altLang="ja-JP" dirty="0" smtClean="0"/>
              <a:t>)</a:t>
            </a:r>
            <a:r>
              <a:rPr kumimoji="1" lang="ja-JP" altLang="en-US" dirty="0" smtClean="0"/>
              <a:t>　</a:t>
            </a:r>
            <a:r>
              <a:rPr kumimoji="1" lang="en-US" altLang="ja-JP" dirty="0" smtClean="0"/>
              <a:t>〕</a:t>
            </a:r>
            <a:r>
              <a:rPr kumimoji="1" lang="ja-JP" altLang="en-US" dirty="0" smtClean="0"/>
              <a:t>　</a:t>
            </a:r>
            <a:r>
              <a:rPr kumimoji="1" lang="en-US" altLang="ja-JP" dirty="0" smtClean="0"/>
              <a:t>]</a:t>
            </a:r>
            <a:r>
              <a:rPr kumimoji="1" lang="ja-JP" altLang="en-US" dirty="0" smtClean="0"/>
              <a:t>　｝　</a:t>
            </a:r>
            <a:r>
              <a:rPr kumimoji="1" lang="en-US" altLang="ja-JP" dirty="0" smtClean="0"/>
              <a:t>〉</a:t>
            </a:r>
            <a:r>
              <a:rPr kumimoji="1" lang="ja-JP" altLang="en-US" dirty="0" smtClean="0"/>
              <a:t>　</a:t>
            </a:r>
            <a:r>
              <a:rPr kumimoji="1" lang="en-US" altLang="ja-JP" dirty="0" smtClean="0"/>
              <a:t>》</a:t>
            </a:r>
            <a:r>
              <a:rPr kumimoji="1" lang="ja-JP" altLang="en-US" dirty="0" smtClean="0"/>
              <a:t>　</a:t>
            </a:r>
            <a:r>
              <a:rPr kumimoji="1" lang="en-US" altLang="ja-JP" dirty="0" smtClean="0"/>
              <a:t>｣</a:t>
            </a:r>
            <a:r>
              <a:rPr kumimoji="1" lang="ja-JP" altLang="en-US" dirty="0" smtClean="0"/>
              <a:t>　</a:t>
            </a:r>
            <a:r>
              <a:rPr kumimoji="1" lang="en-US" altLang="ja-JP" dirty="0" smtClean="0"/>
              <a:t>』</a:t>
            </a:r>
            <a:r>
              <a:rPr kumimoji="1" lang="ja-JP" altLang="en-US" dirty="0" smtClean="0"/>
              <a:t>　</a:t>
            </a:r>
            <a:r>
              <a:rPr kumimoji="1" lang="en-US" altLang="ja-JP" dirty="0" smtClean="0"/>
              <a:t>】 ｣</a:t>
            </a:r>
            <a:r>
              <a:rPr kumimoji="1" lang="ja-JP" altLang="en-US" dirty="0" smtClean="0"/>
              <a:t>については禁則処理が行われる。</a:t>
            </a:r>
          </a:p>
          <a:p>
            <a:r>
              <a:rPr kumimoji="1" lang="ja-JP" altLang="en-US" dirty="0" smtClean="0"/>
              <a:t>　・軸角が設定されている時は、文字位置は軸角方向で整理される。縦書きの文章は軸角を</a:t>
            </a:r>
            <a:r>
              <a:rPr kumimoji="1" lang="en-US" altLang="ja-JP" dirty="0" smtClean="0"/>
              <a:t>｢</a:t>
            </a:r>
            <a:r>
              <a:rPr kumimoji="1" lang="ja-JP" altLang="en-US" dirty="0" smtClean="0"/>
              <a:t>－</a:t>
            </a:r>
            <a:r>
              <a:rPr kumimoji="1" lang="en-US" altLang="ja-JP" dirty="0" smtClean="0"/>
              <a:t>90｣</a:t>
            </a:r>
            <a:r>
              <a:rPr kumimoji="1" lang="ja-JP" altLang="en-US" dirty="0" smtClean="0"/>
              <a:t>度に設定して位置整理を行うこと。</a:t>
            </a:r>
          </a:p>
          <a:p>
            <a:endParaRPr kumimoji="1" lang="ja-JP" altLang="en-US" dirty="0"/>
          </a:p>
        </p:txBody>
      </p:sp>
      <p:sp>
        <p:nvSpPr>
          <p:cNvPr id="4" name="スライド番号プレースホルダー 3"/>
          <p:cNvSpPr>
            <a:spLocks noGrp="1"/>
          </p:cNvSpPr>
          <p:nvPr>
            <p:ph type="sldNum" sz="quarter" idx="10"/>
          </p:nvPr>
        </p:nvSpPr>
        <p:spPr/>
        <p:txBody>
          <a:bodyPr/>
          <a:lstStyle/>
          <a:p>
            <a:fld id="{2A3456B5-0B2F-40C7-A98E-F27DAB2B28D8}" type="slidenum">
              <a:rPr kumimoji="1" lang="ja-JP" altLang="en-US" smtClean="0"/>
              <a:t>23</a:t>
            </a:fld>
            <a:endParaRPr kumimoji="1" lang="ja-JP" altLang="en-US"/>
          </a:p>
        </p:txBody>
      </p:sp>
    </p:spTree>
    <p:extLst>
      <p:ext uri="{BB962C8B-B14F-4D97-AF65-F5344CB8AC3E}">
        <p14:creationId xmlns:p14="http://schemas.microsoft.com/office/powerpoint/2010/main" val="937352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smtClean="0"/>
              <a:t>2011/12/6</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Slide Number Placeholder 5"/>
          <p:cNvSpPr>
            <a:spLocks noGrp="1"/>
          </p:cNvSpPr>
          <p:nvPr>
            <p:ph type="sldNum" sz="quarter" idx="12"/>
          </p:nvPr>
        </p:nvSpPr>
        <p:spPr/>
        <p:txBody>
          <a:bodyPr/>
          <a:lstStyle/>
          <a:p>
            <a:fld id="{5D631E63-6035-4714-B0C2-EBAA49C3CADA}"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2011/12/6</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Slide Number Placeholder 5"/>
          <p:cNvSpPr>
            <a:spLocks noGrp="1"/>
          </p:cNvSpPr>
          <p:nvPr>
            <p:ph type="sldNum" sz="quarter" idx="12"/>
          </p:nvPr>
        </p:nvSpPr>
        <p:spPr/>
        <p:txBody>
          <a:bodyPr/>
          <a:lstStyle/>
          <a:p>
            <a:fld id="{5D631E63-6035-4714-B0C2-EBAA49C3CAD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2011/12/6</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Slide Number Placeholder 5"/>
          <p:cNvSpPr>
            <a:spLocks noGrp="1"/>
          </p:cNvSpPr>
          <p:nvPr>
            <p:ph type="sldNum" sz="quarter" idx="12"/>
          </p:nvPr>
        </p:nvSpPr>
        <p:spPr/>
        <p:txBody>
          <a:bodyPr/>
          <a:lstStyle/>
          <a:p>
            <a:fld id="{5D631E63-6035-4714-B0C2-EBAA49C3CAD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2011/12/6</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Slide Number Placeholder 5"/>
          <p:cNvSpPr>
            <a:spLocks noGrp="1"/>
          </p:cNvSpPr>
          <p:nvPr>
            <p:ph type="sldNum" sz="quarter" idx="12"/>
          </p:nvPr>
        </p:nvSpPr>
        <p:spPr/>
        <p:txBody>
          <a:bodyPr/>
          <a:lstStyle/>
          <a:p>
            <a:fld id="{5D631E63-6035-4714-B0C2-EBAA49C3CADA}"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en-US" altLang="ja-JP" smtClean="0"/>
              <a:t>2011/12/6</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Slide Number Placeholder 5"/>
          <p:cNvSpPr>
            <a:spLocks noGrp="1"/>
          </p:cNvSpPr>
          <p:nvPr>
            <p:ph type="sldNum" sz="quarter" idx="12"/>
          </p:nvPr>
        </p:nvSpPr>
        <p:spPr/>
        <p:txBody>
          <a:bodyPr/>
          <a:lstStyle/>
          <a:p>
            <a:fld id="{5D631E63-6035-4714-B0C2-EBAA49C3CADA}"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en-US" altLang="ja-JP" smtClean="0"/>
              <a:t>2011/12/6</a:t>
            </a:r>
            <a:endParaRPr kumimoji="1" lang="ja-JP" altLang="en-US"/>
          </a:p>
        </p:txBody>
      </p:sp>
      <p:sp>
        <p:nvSpPr>
          <p:cNvPr id="6" name="Footer Placeholder 5"/>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7" name="Slide Number Placeholder 6"/>
          <p:cNvSpPr>
            <a:spLocks noGrp="1"/>
          </p:cNvSpPr>
          <p:nvPr>
            <p:ph type="sldNum" sz="quarter" idx="12"/>
          </p:nvPr>
        </p:nvSpPr>
        <p:spPr/>
        <p:txBody>
          <a:bodyPr/>
          <a:lstStyle/>
          <a:p>
            <a:fld id="{5D631E63-6035-4714-B0C2-EBAA49C3CADA}"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kumimoji="1" lang="en-US" altLang="ja-JP" smtClean="0"/>
              <a:t>2011/12/6</a:t>
            </a:r>
            <a:endParaRPr kumimoji="1" lang="ja-JP" altLang="en-US"/>
          </a:p>
        </p:txBody>
      </p:sp>
      <p:sp>
        <p:nvSpPr>
          <p:cNvPr id="8" name="Footer Placeholder 7"/>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9" name="Slide Number Placeholder 8"/>
          <p:cNvSpPr>
            <a:spLocks noGrp="1"/>
          </p:cNvSpPr>
          <p:nvPr>
            <p:ph type="sldNum" sz="quarter" idx="12"/>
          </p:nvPr>
        </p:nvSpPr>
        <p:spPr/>
        <p:txBody>
          <a:bodyPr/>
          <a:lstStyle/>
          <a:p>
            <a:fld id="{5D631E63-6035-4714-B0C2-EBAA49C3CADA}"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r>
              <a:rPr kumimoji="1" lang="en-US" altLang="ja-JP" smtClean="0"/>
              <a:t>2011/12/6</a:t>
            </a:r>
            <a:endParaRPr kumimoji="1" lang="ja-JP" altLang="en-US"/>
          </a:p>
        </p:txBody>
      </p:sp>
      <p:sp>
        <p:nvSpPr>
          <p:cNvPr id="4" name="Footer Placeholder 3"/>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5" name="Slide Number Placeholder 4"/>
          <p:cNvSpPr>
            <a:spLocks noGrp="1"/>
          </p:cNvSpPr>
          <p:nvPr>
            <p:ph type="sldNum" sz="quarter" idx="12"/>
          </p:nvPr>
        </p:nvSpPr>
        <p:spPr/>
        <p:txBody>
          <a:bodyPr/>
          <a:lstStyle/>
          <a:p>
            <a:fld id="{5D631E63-6035-4714-B0C2-EBAA49C3CAD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2011/12/6</a:t>
            </a:r>
            <a:endParaRPr kumimoji="1" lang="ja-JP" altLang="en-US"/>
          </a:p>
        </p:txBody>
      </p:sp>
      <p:sp>
        <p:nvSpPr>
          <p:cNvPr id="3" name="Footer Placeholder 2"/>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4" name="Slide Number Placeholder 3"/>
          <p:cNvSpPr>
            <a:spLocks noGrp="1"/>
          </p:cNvSpPr>
          <p:nvPr>
            <p:ph type="sldNum" sz="quarter" idx="12"/>
          </p:nvPr>
        </p:nvSpPr>
        <p:spPr/>
        <p:txBody>
          <a:bodyPr/>
          <a:lstStyle/>
          <a:p>
            <a:fld id="{5D631E63-6035-4714-B0C2-EBAA49C3CAD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2011/12/6</a:t>
            </a:r>
            <a:endParaRPr kumimoji="1" lang="ja-JP" altLang="en-US"/>
          </a:p>
        </p:txBody>
      </p:sp>
      <p:sp>
        <p:nvSpPr>
          <p:cNvPr id="6" name="Footer Placeholder 5"/>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7" name="Slide Number Placeholder 6"/>
          <p:cNvSpPr>
            <a:spLocks noGrp="1"/>
          </p:cNvSpPr>
          <p:nvPr>
            <p:ph type="sldNum" sz="quarter" idx="12"/>
          </p:nvPr>
        </p:nvSpPr>
        <p:spPr/>
        <p:txBody>
          <a:bodyPr/>
          <a:lstStyle/>
          <a:p>
            <a:fld id="{5D631E63-6035-4714-B0C2-EBAA49C3CADA}"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2011/12/6</a:t>
            </a:r>
            <a:endParaRPr kumimoji="1" lang="ja-JP" altLang="en-US"/>
          </a:p>
        </p:txBody>
      </p:sp>
      <p:sp>
        <p:nvSpPr>
          <p:cNvPr id="6" name="Footer Placeholder 5"/>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7" name="Slide Number Placeholder 6"/>
          <p:cNvSpPr>
            <a:spLocks noGrp="1"/>
          </p:cNvSpPr>
          <p:nvPr>
            <p:ph type="sldNum" sz="quarter" idx="12"/>
          </p:nvPr>
        </p:nvSpPr>
        <p:spPr/>
        <p:txBody>
          <a:bodyPr/>
          <a:lstStyle/>
          <a:p>
            <a:fld id="{5D631E63-6035-4714-B0C2-EBAA49C3CADA}"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kumimoji="1" lang="en-US" altLang="ja-JP" smtClean="0"/>
              <a:t>2011/12/6</a:t>
            </a:r>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D631E63-6035-4714-B0C2-EBAA49C3CAD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cap="none" dirty="0" err="1" smtClean="0"/>
              <a:t>Jw_cad</a:t>
            </a:r>
            <a:r>
              <a:rPr lang="en-US" altLang="ja-JP" cap="none" dirty="0" smtClean="0"/>
              <a:t> </a:t>
            </a:r>
            <a:r>
              <a:rPr lang="ja-JP" altLang="en-US" dirty="0"/>
              <a:t>基本操作</a:t>
            </a:r>
            <a:r>
              <a:rPr lang="ja-JP" altLang="en-US" dirty="0" smtClean="0"/>
              <a:t>（</a:t>
            </a:r>
            <a:r>
              <a:rPr lang="en-US" altLang="ja-JP" dirty="0" smtClean="0"/>
              <a:t>10</a:t>
            </a:r>
            <a:r>
              <a:rPr lang="ja-JP" altLang="en-US" dirty="0" smtClean="0"/>
              <a:t>）</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範囲、消去、複写（コピー）、移動</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1</a:t>
            </a:fld>
            <a:endParaRPr kumimoji="1" lang="ja-JP" altLang="en-US"/>
          </a:p>
        </p:txBody>
      </p:sp>
    </p:spTree>
    <p:extLst>
      <p:ext uri="{BB962C8B-B14F-4D97-AF65-F5344CB8AC3E}">
        <p14:creationId xmlns:p14="http://schemas.microsoft.com/office/powerpoint/2010/main" val="291055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範囲：範囲を選択して複写</a:t>
            </a:r>
            <a:r>
              <a:rPr lang="ja-JP" altLang="en-US" dirty="0" smtClean="0"/>
              <a:t>する（</a:t>
            </a:r>
            <a:r>
              <a:rPr lang="en-US" altLang="ja-JP" dirty="0" smtClean="0"/>
              <a:t>2</a:t>
            </a:r>
            <a:r>
              <a:rPr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10</a:t>
            </a:fld>
            <a:endParaRPr kumimoji="1" lang="ja-JP" altLang="en-US"/>
          </a:p>
        </p:txBody>
      </p:sp>
      <p:sp>
        <p:nvSpPr>
          <p:cNvPr id="8" name="テキスト ボックス 7"/>
          <p:cNvSpPr txBox="1"/>
          <p:nvPr/>
        </p:nvSpPr>
        <p:spPr>
          <a:xfrm>
            <a:off x="432000" y="5877272"/>
            <a:ext cx="8280000" cy="369332"/>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dirty="0" smtClean="0"/>
              <a:t>[</a:t>
            </a:r>
            <a:r>
              <a:rPr lang="ja-JP" altLang="en-US" dirty="0" smtClean="0"/>
              <a:t>複写</a:t>
            </a:r>
            <a:r>
              <a:rPr lang="en-US" altLang="ja-JP" dirty="0" smtClean="0"/>
              <a:t>]</a:t>
            </a:r>
            <a:r>
              <a:rPr lang="ja-JP" altLang="en-US" dirty="0" smtClean="0"/>
              <a:t>の操作を取り消すには、</a:t>
            </a:r>
            <a:r>
              <a:rPr lang="en-US" altLang="ja-JP" dirty="0" smtClean="0"/>
              <a:t>[</a:t>
            </a:r>
            <a:r>
              <a:rPr lang="ja-JP" altLang="en-US" dirty="0" smtClean="0">
                <a:solidFill>
                  <a:srgbClr val="0070C0"/>
                </a:solidFill>
              </a:rPr>
              <a:t>戻る</a:t>
            </a:r>
            <a:r>
              <a:rPr lang="en-US" altLang="ja-JP" dirty="0" smtClean="0"/>
              <a:t>]</a:t>
            </a:r>
            <a:r>
              <a:rPr lang="ja-JP" altLang="en-US" dirty="0" smtClean="0"/>
              <a:t>をクリックします。</a:t>
            </a:r>
            <a:endParaRPr kumimoji="1" lang="ja-JP" altLang="en-US" dirty="0"/>
          </a:p>
        </p:txBody>
      </p:sp>
      <p:sp>
        <p:nvSpPr>
          <p:cNvPr id="9" name="正方形/長方形 8"/>
          <p:cNvSpPr/>
          <p:nvPr/>
        </p:nvSpPr>
        <p:spPr>
          <a:xfrm>
            <a:off x="1349457" y="5135676"/>
            <a:ext cx="288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763688" y="249289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2</a:t>
            </a:r>
            <a:endParaRPr kumimoji="1" lang="ja-JP" altLang="en-US" sz="1600" dirty="0">
              <a:ea typeface="ＭＳ ゴシック" pitchFamily="49" charset="-128"/>
            </a:endParaRPr>
          </a:p>
        </p:txBody>
      </p:sp>
    </p:spTree>
    <p:extLst>
      <p:ext uri="{BB962C8B-B14F-4D97-AF65-F5344CB8AC3E}">
        <p14:creationId xmlns:p14="http://schemas.microsoft.com/office/powerpoint/2010/main" val="354827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範囲：範囲を選択して移動する（</a:t>
            </a:r>
            <a:r>
              <a:rPr kumimoji="1" lang="en-US" altLang="ja-JP" dirty="0" smtClean="0"/>
              <a:t>1</a:t>
            </a:r>
            <a:r>
              <a:rPr kumimoji="1"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11</a:t>
            </a:fld>
            <a:endParaRPr kumimoji="1" lang="ja-JP" altLang="en-US"/>
          </a:p>
        </p:txBody>
      </p:sp>
      <p:sp>
        <p:nvSpPr>
          <p:cNvPr id="8" name="正方形/長方形 7"/>
          <p:cNvSpPr/>
          <p:nvPr/>
        </p:nvSpPr>
        <p:spPr>
          <a:xfrm>
            <a:off x="1360215" y="3812190"/>
            <a:ext cx="288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353281" y="4992671"/>
            <a:ext cx="288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32000" y="5644771"/>
            <a:ext cx="8280000" cy="646331"/>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dirty="0" smtClean="0"/>
              <a:t>範囲選択後、</a:t>
            </a:r>
            <a:r>
              <a:rPr lang="en-US" altLang="ja-JP" dirty="0" smtClean="0"/>
              <a:t>[</a:t>
            </a:r>
            <a:r>
              <a:rPr lang="ja-JP" altLang="en-US" dirty="0" smtClean="0"/>
              <a:t>移動</a:t>
            </a:r>
            <a:r>
              <a:rPr lang="en-US" altLang="ja-JP" dirty="0" smtClean="0"/>
              <a:t>]</a:t>
            </a:r>
            <a:r>
              <a:rPr lang="ja-JP" altLang="en-US" dirty="0" smtClean="0"/>
              <a:t>をクリックすると範囲内の図形と文字が移動できる状態に変わります。マウスを移動先に移動させ左クリックします（次ページ参照）。</a:t>
            </a:r>
            <a:endParaRPr lang="en-US" altLang="ja-JP" dirty="0" smtClean="0"/>
          </a:p>
        </p:txBody>
      </p:sp>
      <p:sp>
        <p:nvSpPr>
          <p:cNvPr id="12" name="円/楕円 11"/>
          <p:cNvSpPr/>
          <p:nvPr/>
        </p:nvSpPr>
        <p:spPr>
          <a:xfrm>
            <a:off x="3542372" y="3575481"/>
            <a:ext cx="216000"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flipH="1">
            <a:off x="3181903" y="3698111"/>
            <a:ext cx="446524" cy="218709"/>
          </a:xfrm>
          <a:prstGeom prst="straightConnector1">
            <a:avLst/>
          </a:prstGeom>
          <a:ln w="127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835696" y="3284984"/>
            <a:ext cx="2088232" cy="2232248"/>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吹き出し 12"/>
          <p:cNvSpPr/>
          <p:nvPr/>
        </p:nvSpPr>
        <p:spPr>
          <a:xfrm>
            <a:off x="3761856" y="2636912"/>
            <a:ext cx="792000" cy="369332"/>
          </a:xfrm>
          <a:prstGeom prst="wedgeRectCallout">
            <a:avLst>
              <a:gd name="adj1" fmla="val -56388"/>
              <a:gd name="adj2" fmla="val 208296"/>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spAutoFit/>
          </a:bodyPr>
          <a:lstStyle/>
          <a:p>
            <a:pPr algn="ctr"/>
            <a:r>
              <a:rPr kumimoji="1" lang="ja-JP" altLang="en-US" dirty="0" smtClean="0"/>
              <a:t>基点</a:t>
            </a:r>
            <a:endParaRPr kumimoji="1" lang="ja-JP" altLang="en-US" dirty="0"/>
          </a:p>
        </p:txBody>
      </p:sp>
      <p:sp>
        <p:nvSpPr>
          <p:cNvPr id="14" name="円/楕円 13"/>
          <p:cNvSpPr/>
          <p:nvPr/>
        </p:nvSpPr>
        <p:spPr>
          <a:xfrm>
            <a:off x="1763688" y="2509460"/>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1</a:t>
            </a:r>
            <a:endParaRPr kumimoji="1" lang="ja-JP" altLang="en-US" sz="1600" dirty="0">
              <a:ea typeface="ＭＳ ゴシック" pitchFamily="49" charset="-128"/>
            </a:endParaRPr>
          </a:p>
        </p:txBody>
      </p:sp>
    </p:spTree>
    <p:extLst>
      <p:ext uri="{BB962C8B-B14F-4D97-AF65-F5344CB8AC3E}">
        <p14:creationId xmlns:p14="http://schemas.microsoft.com/office/powerpoint/2010/main" val="1135416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範囲：範囲を選択して移動する</a:t>
            </a:r>
            <a:r>
              <a:rPr lang="ja-JP" altLang="en-US" dirty="0" smtClean="0"/>
              <a:t>（</a:t>
            </a:r>
            <a:r>
              <a:rPr lang="en-US" altLang="ja-JP" dirty="0" smtClean="0"/>
              <a:t>2</a:t>
            </a:r>
            <a:r>
              <a:rPr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12</a:t>
            </a:fld>
            <a:endParaRPr kumimoji="1" lang="ja-JP" altLang="en-US"/>
          </a:p>
        </p:txBody>
      </p:sp>
      <p:sp>
        <p:nvSpPr>
          <p:cNvPr id="8" name="テキスト ボックス 7"/>
          <p:cNvSpPr txBox="1"/>
          <p:nvPr/>
        </p:nvSpPr>
        <p:spPr>
          <a:xfrm>
            <a:off x="432000" y="5877272"/>
            <a:ext cx="8280000" cy="369332"/>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dirty="0" smtClean="0"/>
              <a:t>[</a:t>
            </a:r>
            <a:r>
              <a:rPr lang="ja-JP" altLang="en-US" dirty="0" smtClean="0"/>
              <a:t>移動</a:t>
            </a:r>
            <a:r>
              <a:rPr lang="en-US" altLang="ja-JP" dirty="0" smtClean="0"/>
              <a:t>]</a:t>
            </a:r>
            <a:r>
              <a:rPr lang="ja-JP" altLang="en-US" dirty="0" smtClean="0"/>
              <a:t>の操作を取り消すには、</a:t>
            </a:r>
            <a:r>
              <a:rPr lang="en-US" altLang="ja-JP" dirty="0" smtClean="0"/>
              <a:t>[</a:t>
            </a:r>
            <a:r>
              <a:rPr lang="ja-JP" altLang="en-US" dirty="0" smtClean="0">
                <a:solidFill>
                  <a:srgbClr val="0070C0"/>
                </a:solidFill>
              </a:rPr>
              <a:t>戻る</a:t>
            </a:r>
            <a:r>
              <a:rPr lang="en-US" altLang="ja-JP" dirty="0" smtClean="0"/>
              <a:t>]</a:t>
            </a:r>
            <a:r>
              <a:rPr lang="ja-JP" altLang="en-US" dirty="0" smtClean="0"/>
              <a:t>をクリックします。</a:t>
            </a:r>
            <a:endParaRPr kumimoji="1" lang="ja-JP" altLang="en-US" dirty="0"/>
          </a:p>
        </p:txBody>
      </p:sp>
      <p:sp>
        <p:nvSpPr>
          <p:cNvPr id="9" name="正方形/長方形 8"/>
          <p:cNvSpPr/>
          <p:nvPr/>
        </p:nvSpPr>
        <p:spPr>
          <a:xfrm>
            <a:off x="1360215" y="5193216"/>
            <a:ext cx="288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753055" y="251416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2</a:t>
            </a:r>
            <a:endParaRPr kumimoji="1" lang="ja-JP" altLang="en-US" sz="1600" dirty="0">
              <a:ea typeface="ＭＳ ゴシック" pitchFamily="49" charset="-128"/>
            </a:endParaRPr>
          </a:p>
        </p:txBody>
      </p:sp>
    </p:spTree>
    <p:extLst>
      <p:ext uri="{BB962C8B-B14F-4D97-AF65-F5344CB8AC3E}">
        <p14:creationId xmlns:p14="http://schemas.microsoft.com/office/powerpoint/2010/main" val="9080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範囲：＜属性選択＞</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13</a:t>
            </a:fld>
            <a:endParaRPr kumimoji="1" lang="ja-JP" altLang="en-US"/>
          </a:p>
        </p:txBody>
      </p:sp>
      <p:sp>
        <p:nvSpPr>
          <p:cNvPr id="9" name="テキスト ボックス 8"/>
          <p:cNvSpPr txBox="1"/>
          <p:nvPr/>
        </p:nvSpPr>
        <p:spPr>
          <a:xfrm>
            <a:off x="432000" y="5867980"/>
            <a:ext cx="8280000" cy="369332"/>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dirty="0" smtClean="0"/>
              <a:t>範囲選択後、</a:t>
            </a:r>
            <a:r>
              <a:rPr lang="en-US" altLang="ja-JP" dirty="0" smtClean="0"/>
              <a:t>[</a:t>
            </a:r>
            <a:r>
              <a:rPr lang="ja-JP" altLang="en-US" dirty="0" smtClean="0"/>
              <a:t>＜属性選択＞</a:t>
            </a:r>
            <a:r>
              <a:rPr lang="en-US" altLang="ja-JP" dirty="0" smtClean="0"/>
              <a:t>]</a:t>
            </a:r>
            <a:r>
              <a:rPr lang="ja-JP" altLang="en-US" dirty="0" smtClean="0"/>
              <a:t>をクリックすると</a:t>
            </a:r>
            <a:r>
              <a:rPr lang="en-US" altLang="ja-JP" dirty="0" smtClean="0"/>
              <a:t>[</a:t>
            </a:r>
            <a:r>
              <a:rPr lang="ja-JP" altLang="en-US" dirty="0" smtClean="0"/>
              <a:t>属性選択</a:t>
            </a:r>
            <a:r>
              <a:rPr lang="en-US" altLang="ja-JP" dirty="0" smtClean="0"/>
              <a:t>]</a:t>
            </a:r>
            <a:r>
              <a:rPr lang="ja-JP" altLang="en-US" dirty="0" smtClean="0"/>
              <a:t>ダイアログが表示されます。</a:t>
            </a:r>
            <a:endParaRPr lang="en-US" altLang="ja-JP" dirty="0" smtClean="0"/>
          </a:p>
        </p:txBody>
      </p:sp>
      <p:sp>
        <p:nvSpPr>
          <p:cNvPr id="10" name="正方形/長方形 9"/>
          <p:cNvSpPr/>
          <p:nvPr/>
        </p:nvSpPr>
        <p:spPr>
          <a:xfrm>
            <a:off x="3995936" y="1916832"/>
            <a:ext cx="504000" cy="21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360215" y="3812190"/>
            <a:ext cx="288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902055" y="371707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1</a:t>
            </a:r>
            <a:endParaRPr kumimoji="1" lang="ja-JP" altLang="en-US" sz="1600" dirty="0">
              <a:ea typeface="ＭＳ ゴシック" pitchFamily="49" charset="-128"/>
            </a:endParaRPr>
          </a:p>
        </p:txBody>
      </p:sp>
      <p:sp>
        <p:nvSpPr>
          <p:cNvPr id="13" name="円/楕円 12"/>
          <p:cNvSpPr/>
          <p:nvPr/>
        </p:nvSpPr>
        <p:spPr>
          <a:xfrm>
            <a:off x="3555718" y="1837057"/>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2</a:t>
            </a:r>
            <a:endParaRPr kumimoji="1" lang="ja-JP" altLang="en-US" sz="1600" dirty="0">
              <a:ea typeface="ＭＳ ゴシック" pitchFamily="49" charset="-128"/>
            </a:endParaRPr>
          </a:p>
        </p:txBody>
      </p:sp>
    </p:spTree>
    <p:extLst>
      <p:ext uri="{BB962C8B-B14F-4D97-AF65-F5344CB8AC3E}">
        <p14:creationId xmlns:p14="http://schemas.microsoft.com/office/powerpoint/2010/main" val="348383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dirty="0"/>
              <a:t>範囲：＜属性選択</a:t>
            </a:r>
            <a:r>
              <a:rPr lang="zh-TW" altLang="en-US" dirty="0" smtClean="0"/>
              <a:t>＞</a:t>
            </a:r>
            <a:r>
              <a:rPr lang="ja-JP" altLang="en-US" dirty="0" smtClean="0"/>
              <a:t>の手順（</a:t>
            </a:r>
            <a:r>
              <a:rPr lang="en-US" altLang="ja-JP" dirty="0" smtClean="0"/>
              <a:t>1</a:t>
            </a:r>
            <a:r>
              <a:rPr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14</a:t>
            </a:fld>
            <a:endParaRPr kumimoji="1" lang="ja-JP" altLang="en-US"/>
          </a:p>
        </p:txBody>
      </p:sp>
      <p:sp>
        <p:nvSpPr>
          <p:cNvPr id="9" name="テキスト ボックス 8"/>
          <p:cNvSpPr txBox="1"/>
          <p:nvPr/>
        </p:nvSpPr>
        <p:spPr>
          <a:xfrm>
            <a:off x="432000" y="5867980"/>
            <a:ext cx="8280000" cy="646331"/>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dirty="0" smtClean="0"/>
              <a:t>範囲選択後、</a:t>
            </a:r>
            <a:r>
              <a:rPr lang="en-US" altLang="ja-JP" dirty="0" smtClean="0"/>
              <a:t>[</a:t>
            </a:r>
            <a:r>
              <a:rPr lang="ja-JP" altLang="en-US" dirty="0" smtClean="0"/>
              <a:t>＜属性選択＞</a:t>
            </a:r>
            <a:r>
              <a:rPr lang="en-US" altLang="ja-JP" dirty="0" smtClean="0"/>
              <a:t>]</a:t>
            </a:r>
            <a:r>
              <a:rPr lang="ja-JP" altLang="en-US" dirty="0" smtClean="0"/>
              <a:t>をクリックすると</a:t>
            </a:r>
            <a:r>
              <a:rPr lang="en-US" altLang="ja-JP" dirty="0" smtClean="0"/>
              <a:t>[</a:t>
            </a:r>
            <a:r>
              <a:rPr lang="ja-JP" altLang="en-US" dirty="0" smtClean="0"/>
              <a:t>属性選択</a:t>
            </a:r>
            <a:r>
              <a:rPr lang="en-US" altLang="ja-JP" dirty="0" smtClean="0"/>
              <a:t>]</a:t>
            </a:r>
            <a:r>
              <a:rPr lang="ja-JP" altLang="en-US" dirty="0" smtClean="0"/>
              <a:t>ダイアログが表示されます。</a:t>
            </a:r>
            <a:endParaRPr lang="en-US" altLang="ja-JP" dirty="0" smtClean="0"/>
          </a:p>
          <a:p>
            <a:r>
              <a:rPr lang="ja-JP" altLang="en-US" dirty="0"/>
              <a:t>ここで</a:t>
            </a:r>
            <a:r>
              <a:rPr lang="ja-JP" altLang="en-US" dirty="0" smtClean="0"/>
              <a:t>は「指定</a:t>
            </a:r>
            <a:r>
              <a:rPr lang="en-US" altLang="ja-JP" dirty="0" smtClean="0"/>
              <a:t>【</a:t>
            </a:r>
            <a:r>
              <a:rPr lang="ja-JP" altLang="en-US" dirty="0" smtClean="0"/>
              <a:t>線色</a:t>
            </a:r>
            <a:r>
              <a:rPr lang="en-US" altLang="ja-JP" dirty="0" smtClean="0"/>
              <a:t>】</a:t>
            </a:r>
            <a:r>
              <a:rPr lang="ja-JP" altLang="en-US" dirty="0" smtClean="0"/>
              <a:t>指定」を☑すると、次ページのようになります。</a:t>
            </a:r>
            <a:endParaRPr lang="en-US" altLang="ja-JP" dirty="0" smtClean="0"/>
          </a:p>
        </p:txBody>
      </p:sp>
      <p:sp>
        <p:nvSpPr>
          <p:cNvPr id="10" name="正方形/長方形 9"/>
          <p:cNvSpPr/>
          <p:nvPr/>
        </p:nvSpPr>
        <p:spPr>
          <a:xfrm>
            <a:off x="3635896" y="4365104"/>
            <a:ext cx="10081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851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範囲：＜属性選択＞の手順</a:t>
            </a:r>
            <a:r>
              <a:rPr lang="ja-JP" altLang="en-US" dirty="0" smtClean="0"/>
              <a:t>（</a:t>
            </a:r>
            <a:r>
              <a:rPr lang="en-US" altLang="ja-JP" dirty="0" smtClean="0"/>
              <a:t>2</a:t>
            </a:r>
            <a:r>
              <a:rPr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15</a:t>
            </a:fld>
            <a:endParaRPr kumimoji="1" lang="ja-JP" altLang="en-US"/>
          </a:p>
        </p:txBody>
      </p:sp>
      <p:sp>
        <p:nvSpPr>
          <p:cNvPr id="8" name="テキスト ボックス 7"/>
          <p:cNvSpPr txBox="1"/>
          <p:nvPr/>
        </p:nvSpPr>
        <p:spPr>
          <a:xfrm>
            <a:off x="432000" y="5867980"/>
            <a:ext cx="8280000" cy="369332"/>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dirty="0" smtClean="0"/>
              <a:t>[</a:t>
            </a:r>
            <a:r>
              <a:rPr lang="ja-JP" altLang="en-US" dirty="0" smtClean="0"/>
              <a:t>線属性</a:t>
            </a:r>
            <a:r>
              <a:rPr lang="en-US" altLang="ja-JP" dirty="0" smtClean="0"/>
              <a:t>]</a:t>
            </a:r>
            <a:r>
              <a:rPr lang="ja-JP" altLang="en-US" dirty="0" smtClean="0"/>
              <a:t>ダイアログが表示されます。「線色</a:t>
            </a:r>
            <a:r>
              <a:rPr lang="en-US" altLang="ja-JP" dirty="0" smtClean="0"/>
              <a:t>1</a:t>
            </a:r>
            <a:r>
              <a:rPr lang="ja-JP" altLang="en-US" dirty="0" smtClean="0"/>
              <a:t>」を✔（指定）し、</a:t>
            </a:r>
            <a:r>
              <a:rPr lang="en-US" altLang="ja-JP" dirty="0" smtClean="0"/>
              <a:t>[OK]</a:t>
            </a:r>
            <a:r>
              <a:rPr lang="ja-JP" altLang="en-US" dirty="0" smtClean="0"/>
              <a:t>をクリックします。</a:t>
            </a:r>
            <a:endParaRPr lang="en-US" altLang="ja-JP" dirty="0" smtClean="0"/>
          </a:p>
        </p:txBody>
      </p:sp>
      <p:sp>
        <p:nvSpPr>
          <p:cNvPr id="9" name="正方形/長方形 8"/>
          <p:cNvSpPr/>
          <p:nvPr/>
        </p:nvSpPr>
        <p:spPr>
          <a:xfrm>
            <a:off x="3635896" y="2924944"/>
            <a:ext cx="1872208" cy="2304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 代替処理 9"/>
          <p:cNvSpPr/>
          <p:nvPr/>
        </p:nvSpPr>
        <p:spPr>
          <a:xfrm>
            <a:off x="3635896" y="3212976"/>
            <a:ext cx="936104" cy="180000"/>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885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範囲：＜属性選択＞の手順</a:t>
            </a:r>
            <a:r>
              <a:rPr lang="ja-JP" altLang="en-US" dirty="0" smtClean="0"/>
              <a:t>（</a:t>
            </a:r>
            <a:r>
              <a:rPr lang="en-US" altLang="ja-JP" dirty="0" smtClean="0"/>
              <a:t>3</a:t>
            </a:r>
            <a:r>
              <a:rPr lang="ja-JP" altLang="en-US" dirty="0" smtClean="0"/>
              <a:t>）</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16</a:t>
            </a:fld>
            <a:endParaRPr kumimoji="1" lang="ja-JP" altLang="en-US"/>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sp>
        <p:nvSpPr>
          <p:cNvPr id="9" name="テキスト ボックス 8"/>
          <p:cNvSpPr txBox="1"/>
          <p:nvPr/>
        </p:nvSpPr>
        <p:spPr>
          <a:xfrm>
            <a:off x="432000" y="5867980"/>
            <a:ext cx="8280000" cy="646331"/>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dirty="0" smtClean="0"/>
              <a:t>寸法線と文字が</a:t>
            </a:r>
            <a:r>
              <a:rPr lang="ja-JP" altLang="en-US" dirty="0" smtClean="0">
                <a:solidFill>
                  <a:srgbClr val="7030A0"/>
                </a:solidFill>
              </a:rPr>
              <a:t>紫色</a:t>
            </a:r>
            <a:r>
              <a:rPr lang="ja-JP" altLang="en-US" dirty="0" smtClean="0"/>
              <a:t>になり、</a:t>
            </a:r>
            <a:r>
              <a:rPr lang="en-US" altLang="ja-JP" dirty="0" smtClean="0"/>
              <a:t>[</a:t>
            </a:r>
            <a:r>
              <a:rPr lang="ja-JP" altLang="en-US" dirty="0" smtClean="0"/>
              <a:t>＜属性選択＞</a:t>
            </a:r>
            <a:r>
              <a:rPr lang="en-US" altLang="ja-JP" dirty="0" smtClean="0"/>
              <a:t>]</a:t>
            </a:r>
            <a:r>
              <a:rPr lang="ja-JP" altLang="en-US" dirty="0" smtClean="0"/>
              <a:t>がされます。なお、文字が一緒に選択されたのは</a:t>
            </a:r>
            <a:r>
              <a:rPr lang="ja-JP" altLang="en-US" dirty="0"/>
              <a:t>文字</a:t>
            </a:r>
            <a:r>
              <a:rPr lang="ja-JP" altLang="en-US" dirty="0" smtClean="0"/>
              <a:t>色が線色と同じためです。</a:t>
            </a:r>
            <a:endParaRPr lang="en-US" altLang="ja-JP" dirty="0" smtClean="0"/>
          </a:p>
        </p:txBody>
      </p:sp>
    </p:spTree>
    <p:extLst>
      <p:ext uri="{BB962C8B-B14F-4D97-AF65-F5344CB8AC3E}">
        <p14:creationId xmlns:p14="http://schemas.microsoft.com/office/powerpoint/2010/main" val="152899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範囲：属性変更</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17</a:t>
            </a:fld>
            <a:endParaRPr kumimoji="1" lang="ja-JP" altLang="en-US"/>
          </a:p>
        </p:txBody>
      </p:sp>
      <p:sp>
        <p:nvSpPr>
          <p:cNvPr id="8" name="テキスト ボックス 7"/>
          <p:cNvSpPr txBox="1"/>
          <p:nvPr/>
        </p:nvSpPr>
        <p:spPr>
          <a:xfrm>
            <a:off x="432000" y="5867980"/>
            <a:ext cx="8280000" cy="369332"/>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dirty="0" smtClean="0"/>
              <a:t>範囲選択後、</a:t>
            </a:r>
            <a:r>
              <a:rPr lang="en-US" altLang="ja-JP" dirty="0" smtClean="0"/>
              <a:t>[</a:t>
            </a:r>
            <a:r>
              <a:rPr lang="ja-JP" altLang="en-US" dirty="0" smtClean="0"/>
              <a:t>属性変更</a:t>
            </a:r>
            <a:r>
              <a:rPr lang="en-US" altLang="ja-JP" dirty="0" smtClean="0"/>
              <a:t>]</a:t>
            </a:r>
            <a:r>
              <a:rPr lang="ja-JP" altLang="en-US" dirty="0" smtClean="0"/>
              <a:t>をクリックすると</a:t>
            </a:r>
            <a:r>
              <a:rPr lang="en-US" altLang="ja-JP" dirty="0" smtClean="0"/>
              <a:t>[</a:t>
            </a:r>
            <a:r>
              <a:rPr lang="ja-JP" altLang="en-US" dirty="0" smtClean="0"/>
              <a:t>属性変更</a:t>
            </a:r>
            <a:r>
              <a:rPr lang="en-US" altLang="ja-JP" dirty="0" smtClean="0"/>
              <a:t>]</a:t>
            </a:r>
            <a:r>
              <a:rPr lang="ja-JP" altLang="en-US" dirty="0" smtClean="0"/>
              <a:t>ダイアログが表示されます。</a:t>
            </a:r>
            <a:endParaRPr lang="en-US" altLang="ja-JP" dirty="0" smtClean="0"/>
          </a:p>
        </p:txBody>
      </p:sp>
      <p:sp>
        <p:nvSpPr>
          <p:cNvPr id="9" name="円/楕円 8"/>
          <p:cNvSpPr/>
          <p:nvPr/>
        </p:nvSpPr>
        <p:spPr>
          <a:xfrm>
            <a:off x="929068" y="371703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1</a:t>
            </a:r>
            <a:endParaRPr kumimoji="1" lang="ja-JP" altLang="en-US" sz="1600" dirty="0">
              <a:ea typeface="ＭＳ ゴシック" pitchFamily="49" charset="-128"/>
            </a:endParaRPr>
          </a:p>
        </p:txBody>
      </p:sp>
      <p:sp>
        <p:nvSpPr>
          <p:cNvPr id="10" name="正方形/長方形 9"/>
          <p:cNvSpPr/>
          <p:nvPr/>
        </p:nvSpPr>
        <p:spPr>
          <a:xfrm>
            <a:off x="1360215" y="3812190"/>
            <a:ext cx="288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4392000" y="1879589"/>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2</a:t>
            </a:r>
            <a:endParaRPr kumimoji="1" lang="ja-JP" altLang="en-US" sz="1600" dirty="0">
              <a:ea typeface="ＭＳ ゴシック" pitchFamily="49" charset="-128"/>
            </a:endParaRPr>
          </a:p>
        </p:txBody>
      </p:sp>
      <p:sp>
        <p:nvSpPr>
          <p:cNvPr id="12" name="正方形/長方形 11"/>
          <p:cNvSpPr/>
          <p:nvPr/>
        </p:nvSpPr>
        <p:spPr>
          <a:xfrm>
            <a:off x="4788997" y="1916832"/>
            <a:ext cx="504000" cy="21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6544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範囲：属性変更の手順（</a:t>
            </a:r>
            <a:r>
              <a:rPr kumimoji="1" lang="en-US" altLang="ja-JP" dirty="0" smtClean="0"/>
              <a:t>1</a:t>
            </a:r>
            <a:r>
              <a:rPr kumimoji="1"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18</a:t>
            </a:fld>
            <a:endParaRPr kumimoji="1" lang="ja-JP" altLang="en-US"/>
          </a:p>
        </p:txBody>
      </p:sp>
      <p:sp>
        <p:nvSpPr>
          <p:cNvPr id="8" name="正方形/長方形 7"/>
          <p:cNvSpPr/>
          <p:nvPr/>
        </p:nvSpPr>
        <p:spPr>
          <a:xfrm>
            <a:off x="4849399" y="3541117"/>
            <a:ext cx="72008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23348" y="5661248"/>
            <a:ext cx="8280000" cy="646331"/>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dirty="0" smtClean="0"/>
              <a:t>範囲選択後、</a:t>
            </a:r>
            <a:r>
              <a:rPr lang="en-US" altLang="ja-JP" dirty="0" smtClean="0"/>
              <a:t>[</a:t>
            </a:r>
            <a:r>
              <a:rPr lang="ja-JP" altLang="en-US" dirty="0" smtClean="0"/>
              <a:t>属性変更</a:t>
            </a:r>
            <a:r>
              <a:rPr lang="en-US" altLang="ja-JP" dirty="0" smtClean="0"/>
              <a:t>]</a:t>
            </a:r>
            <a:r>
              <a:rPr lang="ja-JP" altLang="en-US" dirty="0" smtClean="0"/>
              <a:t>ダイアログが表示されます。</a:t>
            </a:r>
            <a:endParaRPr lang="en-US" altLang="ja-JP" dirty="0" smtClean="0"/>
          </a:p>
          <a:p>
            <a:r>
              <a:rPr lang="ja-JP" altLang="en-US" dirty="0"/>
              <a:t>ここで</a:t>
            </a:r>
            <a:r>
              <a:rPr lang="ja-JP" altLang="en-US" dirty="0" smtClean="0"/>
              <a:t>は「文字色変更」を☑すると、次ページのようになります。</a:t>
            </a:r>
            <a:endParaRPr lang="en-US" altLang="ja-JP" dirty="0" smtClean="0"/>
          </a:p>
        </p:txBody>
      </p:sp>
    </p:spTree>
    <p:extLst>
      <p:ext uri="{BB962C8B-B14F-4D97-AF65-F5344CB8AC3E}">
        <p14:creationId xmlns:p14="http://schemas.microsoft.com/office/powerpoint/2010/main" val="102425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範囲：属性変更の手順</a:t>
            </a:r>
            <a:r>
              <a:rPr lang="ja-JP" altLang="en-US" dirty="0" smtClean="0"/>
              <a:t>（</a:t>
            </a:r>
            <a:r>
              <a:rPr lang="en-US" altLang="ja-JP" dirty="0" smtClean="0"/>
              <a:t>2</a:t>
            </a:r>
            <a:r>
              <a:rPr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19</a:t>
            </a:fld>
            <a:endParaRPr kumimoji="1" lang="ja-JP" altLang="en-US"/>
          </a:p>
        </p:txBody>
      </p:sp>
      <p:sp>
        <p:nvSpPr>
          <p:cNvPr id="8" name="テキスト ボックス 7"/>
          <p:cNvSpPr txBox="1"/>
          <p:nvPr/>
        </p:nvSpPr>
        <p:spPr>
          <a:xfrm>
            <a:off x="432000" y="5867980"/>
            <a:ext cx="8280000" cy="369332"/>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dirty="0" smtClean="0"/>
              <a:t>[</a:t>
            </a:r>
            <a:r>
              <a:rPr lang="ja-JP" altLang="en-US" dirty="0" smtClean="0"/>
              <a:t>線属性</a:t>
            </a:r>
            <a:r>
              <a:rPr lang="en-US" altLang="ja-JP" dirty="0" smtClean="0"/>
              <a:t>]</a:t>
            </a:r>
            <a:r>
              <a:rPr lang="ja-JP" altLang="en-US" dirty="0" smtClean="0"/>
              <a:t>ダイアログが表示されます。「線色</a:t>
            </a:r>
            <a:r>
              <a:rPr lang="en-US" altLang="ja-JP" dirty="0" smtClean="0"/>
              <a:t>7</a:t>
            </a:r>
            <a:r>
              <a:rPr lang="ja-JP" altLang="en-US" dirty="0" smtClean="0"/>
              <a:t>」を✔（指定）し、</a:t>
            </a:r>
            <a:r>
              <a:rPr lang="en-US" altLang="ja-JP" dirty="0" smtClean="0"/>
              <a:t>[OK]</a:t>
            </a:r>
            <a:r>
              <a:rPr lang="ja-JP" altLang="en-US" dirty="0" smtClean="0"/>
              <a:t>をクリックします。</a:t>
            </a:r>
            <a:endParaRPr lang="en-US" altLang="ja-JP" dirty="0" smtClean="0"/>
          </a:p>
        </p:txBody>
      </p:sp>
      <p:sp>
        <p:nvSpPr>
          <p:cNvPr id="9" name="フローチャート : 代替処理 8"/>
          <p:cNvSpPr/>
          <p:nvPr/>
        </p:nvSpPr>
        <p:spPr>
          <a:xfrm>
            <a:off x="3635896" y="3983798"/>
            <a:ext cx="936104" cy="180000"/>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713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範囲：図形だけを選ぶ</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2</a:t>
            </a:fld>
            <a:endParaRPr kumimoji="1" lang="ja-JP" altLang="en-US"/>
          </a:p>
        </p:txBody>
      </p:sp>
      <p:pic>
        <p:nvPicPr>
          <p:cNvPr id="9" name="コンテンツ プレースホルダー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2780928"/>
            <a:ext cx="303213"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円/楕円 10"/>
          <p:cNvSpPr/>
          <p:nvPr/>
        </p:nvSpPr>
        <p:spPr>
          <a:xfrm>
            <a:off x="2321391" y="2841361"/>
            <a:ext cx="180000" cy="1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476842" y="5193216"/>
            <a:ext cx="180000" cy="1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2843" y="5157192"/>
            <a:ext cx="303213"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1360215" y="3809071"/>
            <a:ext cx="252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a:stCxn id="11" idx="5"/>
            <a:endCxn id="12" idx="1"/>
          </p:cNvCxnSpPr>
          <p:nvPr/>
        </p:nvCxnSpPr>
        <p:spPr>
          <a:xfrm>
            <a:off x="2475031" y="2995001"/>
            <a:ext cx="2028171" cy="2224575"/>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32000" y="6093296"/>
            <a:ext cx="8280000" cy="369332"/>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dirty="0" smtClean="0"/>
              <a:t>選択されると図形の線の色が「</a:t>
            </a:r>
            <a:r>
              <a:rPr lang="ja-JP" altLang="en-US" dirty="0" smtClean="0">
                <a:solidFill>
                  <a:srgbClr val="7030A0"/>
                </a:solidFill>
              </a:rPr>
              <a:t>紫色</a:t>
            </a:r>
            <a:r>
              <a:rPr lang="ja-JP" altLang="en-US" dirty="0" smtClean="0"/>
              <a:t>」に変わります。</a:t>
            </a:r>
            <a:endParaRPr kumimoji="1" lang="ja-JP" altLang="en-US" dirty="0"/>
          </a:p>
        </p:txBody>
      </p:sp>
      <p:sp>
        <p:nvSpPr>
          <p:cNvPr id="18" name="四角形吹き出し 17"/>
          <p:cNvSpPr/>
          <p:nvPr/>
        </p:nvSpPr>
        <p:spPr>
          <a:xfrm>
            <a:off x="5347397" y="5589240"/>
            <a:ext cx="1260000" cy="369332"/>
          </a:xfrm>
          <a:prstGeom prst="wedgeRectCallout">
            <a:avLst>
              <a:gd name="adj1" fmla="val -70049"/>
              <a:gd name="adj2" fmla="val -123755"/>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spAutoFit/>
          </a:bodyPr>
          <a:lstStyle/>
          <a:p>
            <a:pPr algn="ctr"/>
            <a:r>
              <a:rPr lang="ja-JP" altLang="en-US" dirty="0"/>
              <a:t>左</a:t>
            </a:r>
            <a:r>
              <a:rPr lang="ja-JP" altLang="en-US" dirty="0" smtClean="0"/>
              <a:t>クリック</a:t>
            </a:r>
            <a:endParaRPr kumimoji="1" lang="ja-JP" altLang="en-US" dirty="0"/>
          </a:p>
        </p:txBody>
      </p:sp>
    </p:spTree>
    <p:extLst>
      <p:ext uri="{BB962C8B-B14F-4D97-AF65-F5344CB8AC3E}">
        <p14:creationId xmlns:p14="http://schemas.microsoft.com/office/powerpoint/2010/main" val="341486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範囲：属性変更の手順</a:t>
            </a:r>
            <a:r>
              <a:rPr lang="ja-JP" altLang="en-US" dirty="0" smtClean="0"/>
              <a:t>（</a:t>
            </a:r>
            <a:r>
              <a:rPr lang="en-US" altLang="ja-JP" dirty="0" smtClean="0"/>
              <a:t>3</a:t>
            </a:r>
            <a:r>
              <a:rPr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20</a:t>
            </a:fld>
            <a:endParaRPr kumimoji="1" lang="ja-JP" altLang="en-US"/>
          </a:p>
        </p:txBody>
      </p:sp>
      <p:sp>
        <p:nvSpPr>
          <p:cNvPr id="8" name="円/楕円 7"/>
          <p:cNvSpPr/>
          <p:nvPr/>
        </p:nvSpPr>
        <p:spPr>
          <a:xfrm>
            <a:off x="2987824" y="3140968"/>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659585" y="4015697"/>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32000" y="5867980"/>
            <a:ext cx="8280000" cy="369332"/>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dirty="0" smtClean="0"/>
              <a:t>文字が</a:t>
            </a:r>
            <a:r>
              <a:rPr lang="ja-JP" altLang="en-US" dirty="0"/>
              <a:t>指定</a:t>
            </a:r>
            <a:r>
              <a:rPr lang="ja-JP" altLang="en-US" dirty="0" smtClean="0"/>
              <a:t>の色に変更されました（文字属性変更）。次ページ参照。</a:t>
            </a:r>
            <a:endParaRPr lang="en-US" altLang="ja-JP" dirty="0" smtClean="0"/>
          </a:p>
        </p:txBody>
      </p:sp>
    </p:spTree>
    <p:extLst>
      <p:ext uri="{BB962C8B-B14F-4D97-AF65-F5344CB8AC3E}">
        <p14:creationId xmlns:p14="http://schemas.microsoft.com/office/powerpoint/2010/main" val="2767167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範囲：属性選択で属性変更確認</a:t>
            </a:r>
            <a:endParaRPr kumimoji="1" lang="ja-JP" altLang="en-US"/>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21</a:t>
            </a:fld>
            <a:endParaRPr kumimoji="1" lang="ja-JP" altLang="en-US"/>
          </a:p>
        </p:txBody>
      </p:sp>
    </p:spTree>
    <p:extLst>
      <p:ext uri="{BB962C8B-B14F-4D97-AF65-F5344CB8AC3E}">
        <p14:creationId xmlns:p14="http://schemas.microsoft.com/office/powerpoint/2010/main" val="2197042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範囲：文字位置・集計</a:t>
            </a:r>
            <a:r>
              <a:rPr kumimoji="1" lang="en-US" altLang="ja-JP" dirty="0" smtClean="0"/>
              <a:t>-</a:t>
            </a:r>
            <a:r>
              <a:rPr kumimoji="1" lang="ja-JP" altLang="en-US" dirty="0" smtClean="0"/>
              <a:t>文字位置</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4907" y="1600200"/>
            <a:ext cx="7094186"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22</a:t>
            </a:fld>
            <a:endParaRPr kumimoji="1" lang="ja-JP" altLang="en-US"/>
          </a:p>
        </p:txBody>
      </p:sp>
      <p:sp>
        <p:nvSpPr>
          <p:cNvPr id="8" name="テキスト ボックス 7"/>
          <p:cNvSpPr txBox="1"/>
          <p:nvPr/>
        </p:nvSpPr>
        <p:spPr>
          <a:xfrm>
            <a:off x="423348" y="5899879"/>
            <a:ext cx="8280000" cy="646331"/>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dirty="0" smtClean="0"/>
              <a:t>[</a:t>
            </a:r>
            <a:r>
              <a:rPr lang="ja-JP" altLang="en-US" dirty="0" smtClean="0"/>
              <a:t>文字位置・集計</a:t>
            </a:r>
            <a:r>
              <a:rPr lang="en-US" altLang="ja-JP" dirty="0" smtClean="0"/>
              <a:t>]</a:t>
            </a:r>
            <a:r>
              <a:rPr lang="ja-JP" altLang="en-US" dirty="0" smtClean="0"/>
              <a:t>は、入力した文字の配置を整理する機能です。</a:t>
            </a:r>
            <a:endParaRPr lang="en-US" altLang="ja-JP" dirty="0" smtClean="0"/>
          </a:p>
          <a:p>
            <a:r>
              <a:rPr lang="ja-JP" altLang="en-US" dirty="0" smtClean="0"/>
              <a:t>範囲選択後、</a:t>
            </a:r>
            <a:r>
              <a:rPr lang="en-US" altLang="ja-JP" dirty="0" smtClean="0"/>
              <a:t>[</a:t>
            </a:r>
            <a:r>
              <a:rPr lang="ja-JP" altLang="en-US" dirty="0" smtClean="0"/>
              <a:t>文字位置・集計</a:t>
            </a:r>
            <a:r>
              <a:rPr lang="en-US" altLang="ja-JP" dirty="0" smtClean="0"/>
              <a:t>]</a:t>
            </a:r>
            <a:r>
              <a:rPr lang="ja-JP" altLang="en-US" dirty="0" smtClean="0"/>
              <a:t>をクリックします（次ページ参照）。</a:t>
            </a:r>
            <a:endParaRPr lang="en-US" altLang="ja-JP" dirty="0" smtClean="0"/>
          </a:p>
        </p:txBody>
      </p:sp>
      <p:sp>
        <p:nvSpPr>
          <p:cNvPr id="9" name="正方形/長方形 8"/>
          <p:cNvSpPr/>
          <p:nvPr/>
        </p:nvSpPr>
        <p:spPr>
          <a:xfrm>
            <a:off x="5364088" y="1916832"/>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4051548" y="3511641"/>
            <a:ext cx="216000"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吹き出し 10"/>
          <p:cNvSpPr/>
          <p:nvPr/>
        </p:nvSpPr>
        <p:spPr>
          <a:xfrm>
            <a:off x="5260784" y="2821578"/>
            <a:ext cx="792000" cy="369332"/>
          </a:xfrm>
          <a:prstGeom prst="wedgeRectCallout">
            <a:avLst>
              <a:gd name="adj1" fmla="val -179897"/>
              <a:gd name="adj2" fmla="val 165113"/>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spAutoFit/>
          </a:bodyPr>
          <a:lstStyle/>
          <a:p>
            <a:pPr algn="ctr"/>
            <a:r>
              <a:rPr kumimoji="1" lang="ja-JP" altLang="en-US" dirty="0" smtClean="0"/>
              <a:t>基点</a:t>
            </a:r>
            <a:endParaRPr kumimoji="1" lang="ja-JP" altLang="en-US"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2500223"/>
            <a:ext cx="303213"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0784" y="4437112"/>
            <a:ext cx="304800" cy="304800"/>
          </a:xfrm>
          <a:prstGeom prst="rect">
            <a:avLst/>
          </a:prstGeom>
        </p:spPr>
      </p:pic>
      <p:cxnSp>
        <p:nvCxnSpPr>
          <p:cNvPr id="14" name="直線矢印コネクタ 13"/>
          <p:cNvCxnSpPr/>
          <p:nvPr/>
        </p:nvCxnSpPr>
        <p:spPr>
          <a:xfrm>
            <a:off x="3235747" y="2755008"/>
            <a:ext cx="1980000" cy="1728000"/>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円/楕円 14"/>
          <p:cNvSpPr/>
          <p:nvPr/>
        </p:nvSpPr>
        <p:spPr>
          <a:xfrm>
            <a:off x="899592" y="373829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1</a:t>
            </a:r>
            <a:endParaRPr kumimoji="1" lang="ja-JP" altLang="en-US" sz="1600" dirty="0">
              <a:ea typeface="ＭＳ ゴシック" pitchFamily="49" charset="-128"/>
            </a:endParaRPr>
          </a:p>
        </p:txBody>
      </p:sp>
      <p:sp>
        <p:nvSpPr>
          <p:cNvPr id="16" name="正方形/長方形 15"/>
          <p:cNvSpPr/>
          <p:nvPr/>
        </p:nvSpPr>
        <p:spPr>
          <a:xfrm>
            <a:off x="1338949" y="3822823"/>
            <a:ext cx="288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921447" y="1847690"/>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2</a:t>
            </a:r>
            <a:endParaRPr kumimoji="1" lang="ja-JP" altLang="en-US" sz="1600" dirty="0">
              <a:ea typeface="ＭＳ ゴシック" pitchFamily="49" charset="-128"/>
            </a:endParaRPr>
          </a:p>
        </p:txBody>
      </p:sp>
    </p:spTree>
    <p:extLst>
      <p:ext uri="{BB962C8B-B14F-4D97-AF65-F5344CB8AC3E}">
        <p14:creationId xmlns:p14="http://schemas.microsoft.com/office/powerpoint/2010/main" val="2005475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範囲：文字位置・集計の手順（</a:t>
            </a:r>
            <a:r>
              <a:rPr kumimoji="1" lang="en-US" altLang="ja-JP" dirty="0" smtClean="0"/>
              <a:t>1</a:t>
            </a:r>
            <a:r>
              <a:rPr kumimoji="1"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4906" y="1628800"/>
            <a:ext cx="7094186"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23</a:t>
            </a:fld>
            <a:endParaRPr kumimoji="1" lang="ja-JP" altLang="en-US"/>
          </a:p>
        </p:txBody>
      </p:sp>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9562" y="2132856"/>
            <a:ext cx="904875" cy="590550"/>
          </a:xfrm>
          <a:prstGeom prst="rect">
            <a:avLst/>
          </a:prstGeom>
          <a:ln>
            <a:solidFill>
              <a:srgbClr val="FF0000"/>
            </a:solidFill>
          </a:ln>
        </p:spPr>
      </p:pic>
      <p:cxnSp>
        <p:nvCxnSpPr>
          <p:cNvPr id="17" name="直線矢印コネクタ 16"/>
          <p:cNvCxnSpPr/>
          <p:nvPr/>
        </p:nvCxnSpPr>
        <p:spPr>
          <a:xfrm flipH="1">
            <a:off x="4513048" y="2308771"/>
            <a:ext cx="432000" cy="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23348" y="5589240"/>
            <a:ext cx="8280000" cy="646331"/>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dirty="0" smtClean="0"/>
              <a:t>[</a:t>
            </a:r>
            <a:r>
              <a:rPr lang="ja-JP" altLang="en-US" dirty="0" smtClean="0"/>
              <a:t>行間・文字入力</a:t>
            </a:r>
            <a:r>
              <a:rPr lang="en-US" altLang="ja-JP" dirty="0" smtClean="0"/>
              <a:t>]</a:t>
            </a:r>
            <a:r>
              <a:rPr lang="ja-JP" altLang="en-US" dirty="0" smtClean="0"/>
              <a:t>ボックスに、「</a:t>
            </a:r>
            <a:r>
              <a:rPr lang="en-US" altLang="ja-JP" dirty="0" smtClean="0"/>
              <a:t>5,0</a:t>
            </a:r>
            <a:r>
              <a:rPr lang="ja-JP" altLang="en-US" dirty="0" smtClean="0"/>
              <a:t>」を入力します</a:t>
            </a:r>
            <a:r>
              <a:rPr lang="ja-JP" altLang="en-US" dirty="0" smtClean="0"/>
              <a:t>。詳細は、ヘルプを参照ください。</a:t>
            </a:r>
            <a:endParaRPr lang="en-US" altLang="ja-JP" dirty="0" smtClean="0"/>
          </a:p>
          <a:p>
            <a:r>
              <a:rPr lang="ja-JP" altLang="en-US" dirty="0" smtClean="0"/>
              <a:t>文字入力については、</a:t>
            </a:r>
            <a:r>
              <a:rPr lang="en-US" altLang="ja-JP" dirty="0" smtClean="0"/>
              <a:t>『Jw_cad</a:t>
            </a:r>
            <a:r>
              <a:rPr lang="ja-JP" altLang="en-US" dirty="0" smtClean="0"/>
              <a:t>基本操作（</a:t>
            </a:r>
            <a:r>
              <a:rPr lang="en-US" altLang="ja-JP" dirty="0" smtClean="0"/>
              <a:t>5</a:t>
            </a:r>
            <a:r>
              <a:rPr lang="ja-JP" altLang="en-US" dirty="0" smtClean="0"/>
              <a:t>）文字</a:t>
            </a:r>
            <a:r>
              <a:rPr lang="en-US" altLang="ja-JP" dirty="0" smtClean="0"/>
              <a:t>』</a:t>
            </a:r>
            <a:r>
              <a:rPr lang="ja-JP" altLang="en-US" dirty="0" smtClean="0"/>
              <a:t>を参照ください</a:t>
            </a:r>
            <a:r>
              <a:rPr lang="ja-JP" altLang="en-US" dirty="0" smtClean="0"/>
              <a:t>。</a:t>
            </a:r>
            <a:endParaRPr lang="en-US" altLang="ja-JP" dirty="0" smtClean="0"/>
          </a:p>
        </p:txBody>
      </p:sp>
      <p:sp>
        <p:nvSpPr>
          <p:cNvPr id="19" name="四角形吹き出し 18"/>
          <p:cNvSpPr/>
          <p:nvPr/>
        </p:nvSpPr>
        <p:spPr>
          <a:xfrm>
            <a:off x="5364088" y="1556792"/>
            <a:ext cx="2592000" cy="369332"/>
          </a:xfrm>
          <a:prstGeom prst="wedgeRectCallout">
            <a:avLst>
              <a:gd name="adj1" fmla="val -71305"/>
              <a:gd name="adj2" fmla="val 70111"/>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spAutoFit/>
          </a:bodyPr>
          <a:lstStyle/>
          <a:p>
            <a:pPr algn="ctr"/>
            <a:r>
              <a:rPr kumimoji="1" lang="ja-JP" altLang="en-US" dirty="0" smtClean="0"/>
              <a:t>行間・文字入力ボックス</a:t>
            </a:r>
            <a:endParaRPr kumimoji="1" lang="ja-JP" altLang="en-US" dirty="0"/>
          </a:p>
        </p:txBody>
      </p:sp>
      <p:sp>
        <p:nvSpPr>
          <p:cNvPr id="20" name="正方形/長方形 19"/>
          <p:cNvSpPr/>
          <p:nvPr/>
        </p:nvSpPr>
        <p:spPr>
          <a:xfrm>
            <a:off x="971600" y="6309320"/>
            <a:ext cx="288032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4084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コンテンツ プレースホルダー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907" y="1600200"/>
            <a:ext cx="7094186" cy="4876800"/>
          </a:xfrm>
        </p:spPr>
      </p:pic>
      <p:sp>
        <p:nvSpPr>
          <p:cNvPr id="2" name="タイトル 1"/>
          <p:cNvSpPr>
            <a:spLocks noGrp="1"/>
          </p:cNvSpPr>
          <p:nvPr>
            <p:ph type="title"/>
          </p:nvPr>
        </p:nvSpPr>
        <p:spPr/>
        <p:txBody>
          <a:bodyPr/>
          <a:lstStyle/>
          <a:p>
            <a:r>
              <a:rPr lang="ja-JP" altLang="en-US" dirty="0"/>
              <a:t>範囲：文字位置・</a:t>
            </a:r>
            <a:r>
              <a:rPr lang="ja-JP" altLang="en-US" dirty="0" smtClean="0"/>
              <a:t>集計の手順（</a:t>
            </a:r>
            <a:r>
              <a:rPr lang="en-US" altLang="ja-JP" dirty="0" smtClean="0"/>
              <a:t>2</a:t>
            </a:r>
            <a:r>
              <a:rPr lang="ja-JP" altLang="en-US" dirty="0" smtClean="0"/>
              <a:t>）</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24</a:t>
            </a:fld>
            <a:endParaRPr kumimoji="1" lang="ja-JP" altLang="en-US"/>
          </a:p>
        </p:txBody>
      </p:sp>
      <p:sp>
        <p:nvSpPr>
          <p:cNvPr id="8" name="円/楕円 7"/>
          <p:cNvSpPr/>
          <p:nvPr/>
        </p:nvSpPr>
        <p:spPr>
          <a:xfrm>
            <a:off x="4065545" y="3494947"/>
            <a:ext cx="216000"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p:cNvSpPr/>
          <p:nvPr/>
        </p:nvSpPr>
        <p:spPr>
          <a:xfrm>
            <a:off x="4644008" y="3003474"/>
            <a:ext cx="792000" cy="369332"/>
          </a:xfrm>
          <a:prstGeom prst="wedgeRectCallout">
            <a:avLst>
              <a:gd name="adj1" fmla="val -106060"/>
              <a:gd name="adj2" fmla="val 116172"/>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spAutoFit/>
          </a:bodyPr>
          <a:lstStyle/>
          <a:p>
            <a:pPr algn="ctr"/>
            <a:r>
              <a:rPr kumimoji="1" lang="ja-JP" altLang="en-US" dirty="0" smtClean="0"/>
              <a:t>基点</a:t>
            </a:r>
            <a:endParaRPr kumimoji="1" lang="ja-JP" altLang="en-US" dirty="0"/>
          </a:p>
        </p:txBody>
      </p:sp>
      <p:sp>
        <p:nvSpPr>
          <p:cNvPr id="10" name="円/楕円 9"/>
          <p:cNvSpPr/>
          <p:nvPr/>
        </p:nvSpPr>
        <p:spPr>
          <a:xfrm>
            <a:off x="2817698" y="3494947"/>
            <a:ext cx="216000"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stCxn id="8" idx="2"/>
            <a:endCxn id="10" idx="6"/>
          </p:cNvCxnSpPr>
          <p:nvPr/>
        </p:nvCxnSpPr>
        <p:spPr>
          <a:xfrm flipH="1">
            <a:off x="3033698" y="3602947"/>
            <a:ext cx="1031847" cy="0"/>
          </a:xfrm>
          <a:prstGeom prst="straightConnector1">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四角形吹き出し 15"/>
          <p:cNvSpPr/>
          <p:nvPr/>
        </p:nvSpPr>
        <p:spPr>
          <a:xfrm>
            <a:off x="1691680" y="2621975"/>
            <a:ext cx="972000" cy="370800"/>
          </a:xfrm>
          <a:prstGeom prst="wedgeRectCallout">
            <a:avLst>
              <a:gd name="adj1" fmla="val 64586"/>
              <a:gd name="adj2" fmla="val 187859"/>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spAutoFit/>
          </a:bodyPr>
          <a:lstStyle/>
          <a:p>
            <a:pPr algn="ctr"/>
            <a:r>
              <a:rPr kumimoji="1" lang="ja-JP" altLang="en-US" dirty="0" smtClean="0"/>
              <a:t>基準点</a:t>
            </a:r>
            <a:endParaRPr kumimoji="1" lang="ja-JP" altLang="en-US" dirty="0"/>
          </a:p>
        </p:txBody>
      </p:sp>
      <p:sp>
        <p:nvSpPr>
          <p:cNvPr id="17" name="テキスト ボックス 16"/>
          <p:cNvSpPr txBox="1"/>
          <p:nvPr/>
        </p:nvSpPr>
        <p:spPr>
          <a:xfrm>
            <a:off x="423348" y="5870803"/>
            <a:ext cx="8280000" cy="369332"/>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dirty="0" smtClean="0"/>
              <a:t>「基準点」をクリックします。文字が整列して表示されます。</a:t>
            </a:r>
            <a:endParaRPr lang="en-US" altLang="ja-JP" dirty="0" smtClean="0"/>
          </a:p>
        </p:txBody>
      </p:sp>
    </p:spTree>
    <p:extLst>
      <p:ext uri="{BB962C8B-B14F-4D97-AF65-F5344CB8AC3E}">
        <p14:creationId xmlns:p14="http://schemas.microsoft.com/office/powerpoint/2010/main" val="815111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範囲：文字集計</a:t>
            </a:r>
            <a:r>
              <a:rPr kumimoji="1" lang="en-US" altLang="ja-JP" dirty="0" smtClean="0"/>
              <a:t>-</a:t>
            </a:r>
            <a:r>
              <a:rPr kumimoji="1" lang="ja-JP" altLang="en-US" dirty="0" smtClean="0"/>
              <a:t>同じ</a:t>
            </a:r>
            <a:r>
              <a:rPr kumimoji="1" lang="ja-JP" altLang="en-US" dirty="0" smtClean="0"/>
              <a:t>文字列の出</a:t>
            </a:r>
            <a:r>
              <a:rPr kumimoji="1" lang="ja-JP" altLang="en-US" dirty="0" smtClean="0"/>
              <a:t>現数</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907" y="1600200"/>
            <a:ext cx="7094186"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25</a:t>
            </a:fld>
            <a:endParaRPr kumimoji="1" lang="ja-JP" altLang="en-US"/>
          </a:p>
        </p:txBody>
      </p:sp>
      <p:sp>
        <p:nvSpPr>
          <p:cNvPr id="8" name="角丸四角形 7"/>
          <p:cNvSpPr/>
          <p:nvPr/>
        </p:nvSpPr>
        <p:spPr>
          <a:xfrm>
            <a:off x="2411760" y="4869160"/>
            <a:ext cx="1296144" cy="1224136"/>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p:cNvSpPr/>
          <p:nvPr/>
        </p:nvSpPr>
        <p:spPr>
          <a:xfrm>
            <a:off x="4734859" y="5018691"/>
            <a:ext cx="2412000" cy="646331"/>
          </a:xfrm>
          <a:prstGeom prst="wedgeRectCallout">
            <a:avLst>
              <a:gd name="adj1" fmla="val -89650"/>
              <a:gd name="adj2" fmla="val 28573"/>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spAutoFit/>
          </a:bodyPr>
          <a:lstStyle/>
          <a:p>
            <a:pPr algn="ctr"/>
            <a:r>
              <a:rPr kumimoji="1" lang="ja-JP" altLang="en-US" dirty="0" smtClean="0"/>
              <a:t>選択範囲に使用されている文字列の出現数</a:t>
            </a:r>
            <a:endParaRPr kumimoji="1" lang="ja-JP" altLang="en-US" dirty="0"/>
          </a:p>
        </p:txBody>
      </p:sp>
    </p:spTree>
    <p:extLst>
      <p:ext uri="{BB962C8B-B14F-4D97-AF65-F5344CB8AC3E}">
        <p14:creationId xmlns:p14="http://schemas.microsoft.com/office/powerpoint/2010/main" val="2430785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範囲：文字列の集計書込の手順</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907" y="1600200"/>
            <a:ext cx="7094186"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26</a:t>
            </a:fld>
            <a:endParaRPr kumimoji="1" lang="ja-JP" altLang="en-US"/>
          </a:p>
        </p:txBody>
      </p:sp>
      <p:sp>
        <p:nvSpPr>
          <p:cNvPr id="8" name="正方形/長方形 7"/>
          <p:cNvSpPr/>
          <p:nvPr/>
        </p:nvSpPr>
        <p:spPr>
          <a:xfrm>
            <a:off x="1338949" y="3822823"/>
            <a:ext cx="288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932040" y="1916832"/>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911415" y="3732823"/>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1</a:t>
            </a:r>
            <a:endParaRPr kumimoji="1" lang="ja-JP" altLang="en-US" sz="1600" dirty="0">
              <a:ea typeface="ＭＳ ゴシック" pitchFamily="49" charset="-128"/>
            </a:endParaRPr>
          </a:p>
        </p:txBody>
      </p:sp>
      <p:sp>
        <p:nvSpPr>
          <p:cNvPr id="11" name="円/楕円 10"/>
          <p:cNvSpPr/>
          <p:nvPr/>
        </p:nvSpPr>
        <p:spPr>
          <a:xfrm>
            <a:off x="4572000" y="184484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2</a:t>
            </a:r>
            <a:endParaRPr kumimoji="1" lang="ja-JP" altLang="en-US" sz="1600" dirty="0">
              <a:ea typeface="ＭＳ ゴシック" pitchFamily="49" charset="-128"/>
            </a:endParaRPr>
          </a:p>
        </p:txBody>
      </p:sp>
      <p:sp>
        <p:nvSpPr>
          <p:cNvPr id="12" name="円/楕円 11"/>
          <p:cNvSpPr/>
          <p:nvPr/>
        </p:nvSpPr>
        <p:spPr>
          <a:xfrm>
            <a:off x="4428024" y="324245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3</a:t>
            </a:r>
            <a:endParaRPr kumimoji="1" lang="ja-JP" altLang="en-US" sz="1600" dirty="0">
              <a:ea typeface="ＭＳ ゴシック" pitchFamily="49" charset="-128"/>
            </a:endParaRPr>
          </a:p>
        </p:txBody>
      </p:sp>
    </p:spTree>
    <p:extLst>
      <p:ext uri="{BB962C8B-B14F-4D97-AF65-F5344CB8AC3E}">
        <p14:creationId xmlns:p14="http://schemas.microsoft.com/office/powerpoint/2010/main" val="3554965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範囲：文字列検索の手順</a:t>
            </a:r>
            <a:r>
              <a:rPr lang="ja-JP" altLang="en-US" dirty="0"/>
              <a:t>（</a:t>
            </a:r>
            <a:r>
              <a:rPr lang="en-US" altLang="ja-JP" dirty="0"/>
              <a:t>1</a:t>
            </a:r>
            <a:r>
              <a:rPr lang="ja-JP" altLang="en-US" dirty="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6565" y="1600200"/>
            <a:ext cx="6870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27</a:t>
            </a:fld>
            <a:endParaRPr kumimoji="1" lang="ja-JP" alt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060848"/>
            <a:ext cx="303213"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296" y="4869160"/>
            <a:ext cx="304800" cy="304800"/>
          </a:xfrm>
          <a:prstGeom prst="rect">
            <a:avLst/>
          </a:prstGeom>
        </p:spPr>
      </p:pic>
      <p:cxnSp>
        <p:nvCxnSpPr>
          <p:cNvPr id="11" name="直線矢印コネクタ 10"/>
          <p:cNvCxnSpPr/>
          <p:nvPr/>
        </p:nvCxnSpPr>
        <p:spPr>
          <a:xfrm>
            <a:off x="1994893" y="2212454"/>
            <a:ext cx="5241403" cy="2728714"/>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899592" y="317044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1</a:t>
            </a:r>
            <a:endParaRPr kumimoji="1" lang="ja-JP" altLang="en-US" sz="1600" dirty="0">
              <a:ea typeface="ＭＳ ゴシック" pitchFamily="49" charset="-128"/>
            </a:endParaRPr>
          </a:p>
        </p:txBody>
      </p:sp>
      <p:sp>
        <p:nvSpPr>
          <p:cNvPr id="13" name="正方形/長方形 12"/>
          <p:cNvSpPr/>
          <p:nvPr/>
        </p:nvSpPr>
        <p:spPr>
          <a:xfrm>
            <a:off x="1334023" y="3253085"/>
            <a:ext cx="252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3923928" y="170633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2</a:t>
            </a:r>
            <a:endParaRPr kumimoji="1" lang="ja-JP" altLang="en-US" sz="1600" dirty="0">
              <a:ea typeface="ＭＳ ゴシック" pitchFamily="49" charset="-128"/>
            </a:endParaRPr>
          </a:p>
        </p:txBody>
      </p:sp>
      <p:sp>
        <p:nvSpPr>
          <p:cNvPr id="15" name="正方形/長方形 14"/>
          <p:cNvSpPr/>
          <p:nvPr/>
        </p:nvSpPr>
        <p:spPr>
          <a:xfrm>
            <a:off x="4355976" y="1836614"/>
            <a:ext cx="576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23348" y="5899879"/>
            <a:ext cx="8280000" cy="646331"/>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mj-ea"/>
              <a:buAutoNum type="circleNumDbPlain"/>
            </a:pPr>
            <a:r>
              <a:rPr lang="ja-JP" altLang="en-US" dirty="0" smtClean="0"/>
              <a:t>文字列検索対象の範囲を選択します。</a:t>
            </a:r>
            <a:endParaRPr lang="en-US" altLang="ja-JP" dirty="0" smtClean="0"/>
          </a:p>
          <a:p>
            <a:pPr marL="342900" indent="-342900">
              <a:buFont typeface="+mj-ea"/>
              <a:buAutoNum type="circleNumDbPlain"/>
            </a:pPr>
            <a:r>
              <a:rPr lang="en-US" altLang="ja-JP" dirty="0" smtClean="0"/>
              <a:t>[</a:t>
            </a:r>
            <a:r>
              <a:rPr lang="ja-JP" altLang="en-US" dirty="0" smtClean="0"/>
              <a:t>文字位置・集計</a:t>
            </a:r>
            <a:r>
              <a:rPr lang="en-US" altLang="ja-JP" dirty="0" smtClean="0"/>
              <a:t>]</a:t>
            </a:r>
            <a:r>
              <a:rPr lang="ja-JP" altLang="en-US" dirty="0" smtClean="0"/>
              <a:t>をクリックします（次ページ参照）。</a:t>
            </a:r>
            <a:endParaRPr lang="en-US" altLang="ja-JP" dirty="0" smtClean="0"/>
          </a:p>
        </p:txBody>
      </p:sp>
    </p:spTree>
    <p:extLst>
      <p:ext uri="{BB962C8B-B14F-4D97-AF65-F5344CB8AC3E}">
        <p14:creationId xmlns:p14="http://schemas.microsoft.com/office/powerpoint/2010/main" val="28264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範囲：文字列検索の手順</a:t>
            </a:r>
            <a:r>
              <a:rPr lang="ja-JP" altLang="en-US" dirty="0" smtClean="0"/>
              <a:t>（</a:t>
            </a:r>
            <a:r>
              <a:rPr lang="en-US" altLang="ja-JP" dirty="0" smtClean="0"/>
              <a:t>2</a:t>
            </a:r>
            <a:r>
              <a:rPr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6565" y="1600200"/>
            <a:ext cx="6870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28</a:t>
            </a:fld>
            <a:endParaRPr kumimoji="1" lang="ja-JP" altLang="en-US"/>
          </a:p>
        </p:txBody>
      </p:sp>
      <p:sp>
        <p:nvSpPr>
          <p:cNvPr id="8" name="テキスト ボックス 7"/>
          <p:cNvSpPr txBox="1"/>
          <p:nvPr/>
        </p:nvSpPr>
        <p:spPr>
          <a:xfrm>
            <a:off x="423348" y="5899879"/>
            <a:ext cx="8280000" cy="646331"/>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mj-ea"/>
              <a:buAutoNum type="circleNumDbPlain" startAt="3"/>
            </a:pPr>
            <a:r>
              <a:rPr lang="ja-JP" altLang="en-US" dirty="0" smtClean="0"/>
              <a:t>文字列操作用のコントロールバーが表示されます。</a:t>
            </a:r>
            <a:endParaRPr lang="en-US" altLang="ja-JP" dirty="0" smtClean="0"/>
          </a:p>
          <a:p>
            <a:pPr marL="342900" indent="-342900">
              <a:buFont typeface="+mj-ea"/>
              <a:buAutoNum type="circleNumDbPlain" startAt="3"/>
            </a:pPr>
            <a:r>
              <a:rPr lang="en-US" altLang="ja-JP" dirty="0" smtClean="0"/>
              <a:t>[</a:t>
            </a:r>
            <a:r>
              <a:rPr lang="ja-JP" altLang="en-US" dirty="0" smtClean="0"/>
              <a:t>文字</a:t>
            </a:r>
            <a:r>
              <a:rPr lang="ja-JP" altLang="en-US" dirty="0" smtClean="0"/>
              <a:t>検索</a:t>
            </a:r>
            <a:r>
              <a:rPr lang="en-US" altLang="ja-JP" dirty="0" smtClean="0"/>
              <a:t>]</a:t>
            </a:r>
            <a:r>
              <a:rPr lang="ja-JP" altLang="en-US" dirty="0" smtClean="0"/>
              <a:t>をクリックします（次ページ参照）。</a:t>
            </a:r>
            <a:endParaRPr lang="en-US" altLang="ja-JP" dirty="0" smtClean="0"/>
          </a:p>
        </p:txBody>
      </p:sp>
      <p:sp>
        <p:nvSpPr>
          <p:cNvPr id="9" name="正方形/長方形 8"/>
          <p:cNvSpPr/>
          <p:nvPr/>
        </p:nvSpPr>
        <p:spPr>
          <a:xfrm>
            <a:off x="1187624" y="1844824"/>
            <a:ext cx="4464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683568" y="175482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3</a:t>
            </a:r>
            <a:endParaRPr kumimoji="1" lang="ja-JP" altLang="en-US" sz="1600" dirty="0">
              <a:ea typeface="ＭＳ ゴシック" pitchFamily="49" charset="-128"/>
            </a:endParaRPr>
          </a:p>
        </p:txBody>
      </p:sp>
      <p:sp>
        <p:nvSpPr>
          <p:cNvPr id="11" name="円/楕円 10"/>
          <p:cNvSpPr/>
          <p:nvPr/>
        </p:nvSpPr>
        <p:spPr>
          <a:xfrm>
            <a:off x="4847016" y="1474151"/>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4</a:t>
            </a:r>
            <a:endParaRPr kumimoji="1" lang="ja-JP" altLang="en-US" sz="1600" dirty="0">
              <a:ea typeface="ＭＳ ゴシック" pitchFamily="49" charset="-128"/>
            </a:endParaRPr>
          </a:p>
        </p:txBody>
      </p:sp>
    </p:spTree>
    <p:extLst>
      <p:ext uri="{BB962C8B-B14F-4D97-AF65-F5344CB8AC3E}">
        <p14:creationId xmlns:p14="http://schemas.microsoft.com/office/powerpoint/2010/main" val="3802299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範囲：文字列検索の手順</a:t>
            </a:r>
            <a:r>
              <a:rPr lang="ja-JP" altLang="en-US" dirty="0" smtClean="0"/>
              <a:t>（</a:t>
            </a:r>
            <a:r>
              <a:rPr lang="en-US" altLang="ja-JP" dirty="0" smtClean="0"/>
              <a:t>3</a:t>
            </a:r>
            <a:r>
              <a:rPr lang="ja-JP" altLang="en-US" dirty="0" smtClean="0"/>
              <a:t>）</a:t>
            </a:r>
            <a:endParaRPr kumimoji="1" lang="ja-JP" altLang="en-US" dirty="0"/>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6565" y="1600200"/>
            <a:ext cx="6870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29</a:t>
            </a:fld>
            <a:endParaRPr kumimoji="1" lang="ja-JP" altLang="en-US"/>
          </a:p>
        </p:txBody>
      </p:sp>
      <p:sp>
        <p:nvSpPr>
          <p:cNvPr id="9" name="円/楕円 8"/>
          <p:cNvSpPr/>
          <p:nvPr/>
        </p:nvSpPr>
        <p:spPr>
          <a:xfrm>
            <a:off x="4499992" y="169570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4</a:t>
            </a:r>
            <a:endParaRPr kumimoji="1" lang="ja-JP" altLang="en-US" sz="1600" dirty="0">
              <a:ea typeface="ＭＳ ゴシック" pitchFamily="49" charset="-128"/>
            </a:endParaRPr>
          </a:p>
        </p:txBody>
      </p:sp>
      <p:sp>
        <p:nvSpPr>
          <p:cNvPr id="10" name="円/楕円 9"/>
          <p:cNvSpPr/>
          <p:nvPr/>
        </p:nvSpPr>
        <p:spPr>
          <a:xfrm>
            <a:off x="3275896" y="386108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5</a:t>
            </a:r>
            <a:endParaRPr kumimoji="1" lang="ja-JP" altLang="en-US" sz="1600" dirty="0">
              <a:ea typeface="ＭＳ ゴシック" pitchFamily="49" charset="-128"/>
            </a:endParaRPr>
          </a:p>
        </p:txBody>
      </p:sp>
      <p:sp>
        <p:nvSpPr>
          <p:cNvPr id="11" name="正方形/長方形 10"/>
          <p:cNvSpPr/>
          <p:nvPr/>
        </p:nvSpPr>
        <p:spPr>
          <a:xfrm>
            <a:off x="4942673" y="1843807"/>
            <a:ext cx="504056"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23348" y="5879013"/>
            <a:ext cx="8280000" cy="646331"/>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mj-ea"/>
              <a:buAutoNum type="circleNumDbPlain" startAt="4"/>
            </a:pPr>
            <a:r>
              <a:rPr lang="en-US" altLang="ja-JP" dirty="0" smtClean="0"/>
              <a:t>[</a:t>
            </a:r>
            <a:r>
              <a:rPr lang="ja-JP" altLang="en-US" dirty="0" smtClean="0"/>
              <a:t>文字</a:t>
            </a:r>
            <a:r>
              <a:rPr lang="ja-JP" altLang="en-US" dirty="0" smtClean="0"/>
              <a:t>検索</a:t>
            </a:r>
            <a:r>
              <a:rPr lang="en-US" altLang="ja-JP" dirty="0" smtClean="0"/>
              <a:t>]</a:t>
            </a:r>
            <a:r>
              <a:rPr lang="ja-JP" altLang="en-US" dirty="0" smtClean="0"/>
              <a:t>を</a:t>
            </a:r>
            <a:r>
              <a:rPr lang="ja-JP" altLang="en-US" dirty="0" smtClean="0"/>
              <a:t>クリック</a:t>
            </a:r>
            <a:r>
              <a:rPr lang="ja-JP" altLang="en-US" dirty="0"/>
              <a:t>すると</a:t>
            </a:r>
            <a:r>
              <a:rPr lang="ja-JP" altLang="en-US" dirty="0" smtClean="0"/>
              <a:t>、</a:t>
            </a:r>
            <a:r>
              <a:rPr lang="en-US" altLang="ja-JP" dirty="0" smtClean="0"/>
              <a:t>[</a:t>
            </a:r>
            <a:r>
              <a:rPr lang="ja-JP" altLang="en-US" dirty="0" smtClean="0"/>
              <a:t>文字検索</a:t>
            </a:r>
            <a:r>
              <a:rPr lang="en-US" altLang="ja-JP" dirty="0" smtClean="0"/>
              <a:t>]</a:t>
            </a:r>
            <a:r>
              <a:rPr lang="ja-JP" altLang="en-US" dirty="0" smtClean="0"/>
              <a:t>ダイアログが表示されます</a:t>
            </a:r>
            <a:r>
              <a:rPr lang="ja-JP" altLang="en-US" dirty="0" smtClean="0"/>
              <a:t>。</a:t>
            </a:r>
            <a:endParaRPr lang="en-US" altLang="ja-JP" dirty="0" smtClean="0"/>
          </a:p>
          <a:p>
            <a:pPr marL="342900" indent="-342900">
              <a:buFont typeface="+mj-ea"/>
              <a:buAutoNum type="circleNumDbPlain" startAt="4"/>
            </a:pPr>
            <a:r>
              <a:rPr lang="en-US" altLang="ja-JP" dirty="0"/>
              <a:t>[</a:t>
            </a:r>
            <a:r>
              <a:rPr lang="ja-JP" altLang="en-US" dirty="0"/>
              <a:t>文字検索</a:t>
            </a:r>
            <a:r>
              <a:rPr lang="en-US" altLang="ja-JP" dirty="0"/>
              <a:t>]</a:t>
            </a:r>
            <a:r>
              <a:rPr lang="ja-JP" altLang="en-US" dirty="0" smtClean="0"/>
              <a:t>ダイアログに検索文字を入力し、</a:t>
            </a:r>
            <a:r>
              <a:rPr lang="en-US" altLang="ja-JP" dirty="0" smtClean="0"/>
              <a:t>[OK]</a:t>
            </a:r>
            <a:r>
              <a:rPr lang="ja-JP" altLang="en-US" dirty="0" smtClean="0"/>
              <a:t>をクリックします。</a:t>
            </a:r>
            <a:endParaRPr lang="en-US" altLang="ja-JP" dirty="0" smtClean="0"/>
          </a:p>
        </p:txBody>
      </p:sp>
    </p:spTree>
    <p:extLst>
      <p:ext uri="{BB962C8B-B14F-4D97-AF65-F5344CB8AC3E}">
        <p14:creationId xmlns:p14="http://schemas.microsoft.com/office/powerpoint/2010/main" val="123595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範囲：図形と文字を一緒に選ぶ</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3</a:t>
            </a:fld>
            <a:endParaRPr kumimoji="1" lang="ja-JP" altLang="en-US"/>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sp>
        <p:nvSpPr>
          <p:cNvPr id="10" name="円/楕円 9"/>
          <p:cNvSpPr/>
          <p:nvPr/>
        </p:nvSpPr>
        <p:spPr>
          <a:xfrm>
            <a:off x="2240386" y="2809806"/>
            <a:ext cx="180000" cy="1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4381854" y="5175964"/>
            <a:ext cx="180000" cy="1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stCxn id="10" idx="5"/>
            <a:endCxn id="11" idx="1"/>
          </p:cNvCxnSpPr>
          <p:nvPr/>
        </p:nvCxnSpPr>
        <p:spPr>
          <a:xfrm>
            <a:off x="2394026" y="2963446"/>
            <a:ext cx="2014188" cy="2238878"/>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6330" y="2763676"/>
            <a:ext cx="303213"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240" y="5094294"/>
            <a:ext cx="304800" cy="304800"/>
          </a:xfrm>
          <a:prstGeom prst="rect">
            <a:avLst/>
          </a:prstGeom>
        </p:spPr>
      </p:pic>
      <p:sp>
        <p:nvSpPr>
          <p:cNvPr id="15" name="テキスト ボックス 14"/>
          <p:cNvSpPr txBox="1"/>
          <p:nvPr/>
        </p:nvSpPr>
        <p:spPr>
          <a:xfrm>
            <a:off x="432000" y="6093296"/>
            <a:ext cx="8280000" cy="369332"/>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dirty="0" smtClean="0"/>
              <a:t>選択されると図形の線の色と文字の色が「</a:t>
            </a:r>
            <a:r>
              <a:rPr lang="ja-JP" altLang="en-US" dirty="0" smtClean="0">
                <a:solidFill>
                  <a:srgbClr val="7030A0"/>
                </a:solidFill>
              </a:rPr>
              <a:t>紫色</a:t>
            </a:r>
            <a:r>
              <a:rPr lang="ja-JP" altLang="en-US" dirty="0" smtClean="0"/>
              <a:t>」に変わります。</a:t>
            </a:r>
            <a:endParaRPr kumimoji="1" lang="ja-JP" altLang="en-US" dirty="0"/>
          </a:p>
        </p:txBody>
      </p:sp>
      <p:sp>
        <p:nvSpPr>
          <p:cNvPr id="16" name="四角形吹き出し 15"/>
          <p:cNvSpPr/>
          <p:nvPr/>
        </p:nvSpPr>
        <p:spPr>
          <a:xfrm>
            <a:off x="5220072" y="5589240"/>
            <a:ext cx="1260000" cy="369332"/>
          </a:xfrm>
          <a:prstGeom prst="wedgeRectCallout">
            <a:avLst>
              <a:gd name="adj1" fmla="val -70049"/>
              <a:gd name="adj2" fmla="val -123755"/>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spAutoFit/>
          </a:bodyPr>
          <a:lstStyle/>
          <a:p>
            <a:pPr algn="ctr"/>
            <a:r>
              <a:rPr lang="ja-JP" altLang="en-US" dirty="0" smtClean="0"/>
              <a:t>右クリック</a:t>
            </a:r>
            <a:endParaRPr kumimoji="1" lang="ja-JP" altLang="en-US" dirty="0"/>
          </a:p>
        </p:txBody>
      </p:sp>
    </p:spTree>
    <p:extLst>
      <p:ext uri="{BB962C8B-B14F-4D97-AF65-F5344CB8AC3E}">
        <p14:creationId xmlns:p14="http://schemas.microsoft.com/office/powerpoint/2010/main" val="2092810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範囲：文字列検索の手順</a:t>
            </a:r>
            <a:r>
              <a:rPr lang="ja-JP" altLang="en-US" dirty="0" smtClean="0"/>
              <a:t>（</a:t>
            </a:r>
            <a:r>
              <a:rPr lang="en-US" altLang="ja-JP" dirty="0" smtClean="0"/>
              <a:t>4</a:t>
            </a:r>
            <a:r>
              <a:rPr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6565" y="1600200"/>
            <a:ext cx="6870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30</a:t>
            </a:fld>
            <a:endParaRPr kumimoji="1" lang="ja-JP" altLang="en-US"/>
          </a:p>
        </p:txBody>
      </p:sp>
      <p:sp>
        <p:nvSpPr>
          <p:cNvPr id="8" name="円/楕円 7"/>
          <p:cNvSpPr/>
          <p:nvPr/>
        </p:nvSpPr>
        <p:spPr>
          <a:xfrm>
            <a:off x="2915816" y="2359513"/>
            <a:ext cx="36004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190596" y="2356738"/>
            <a:ext cx="36004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23348" y="5373216"/>
            <a:ext cx="8280000" cy="646331"/>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mj-ea"/>
              <a:buAutoNum type="circleNumDbPlain" startAt="6"/>
            </a:pPr>
            <a:r>
              <a:rPr lang="en-US" altLang="ja-JP" dirty="0" smtClean="0"/>
              <a:t>[</a:t>
            </a:r>
            <a:r>
              <a:rPr lang="ja-JP" altLang="en-US" dirty="0" smtClean="0"/>
              <a:t>文字</a:t>
            </a:r>
            <a:r>
              <a:rPr lang="ja-JP" altLang="en-US" dirty="0" smtClean="0"/>
              <a:t>検索</a:t>
            </a:r>
            <a:r>
              <a:rPr lang="en-US" altLang="ja-JP" dirty="0" smtClean="0"/>
              <a:t>]</a:t>
            </a:r>
            <a:r>
              <a:rPr lang="ja-JP" altLang="en-US" dirty="0" smtClean="0"/>
              <a:t>の対象文字が紫色で表示されます。</a:t>
            </a:r>
            <a:endParaRPr lang="en-US" altLang="ja-JP" dirty="0" smtClean="0"/>
          </a:p>
          <a:p>
            <a:pPr marL="342900" indent="-342900">
              <a:buFont typeface="+mj-ea"/>
              <a:buAutoNum type="circleNumDbPlain" startAt="6"/>
            </a:pPr>
            <a:r>
              <a:rPr lang="ja-JP" altLang="en-US" dirty="0" smtClean="0"/>
              <a:t>検索対象文字は、消去、移動、集計書込等ができます。</a:t>
            </a:r>
            <a:endParaRPr lang="en-US" altLang="ja-JP" dirty="0" smtClean="0"/>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060848"/>
            <a:ext cx="790575" cy="171450"/>
          </a:xfrm>
          <a:prstGeom prst="rect">
            <a:avLst/>
          </a:prstGeom>
          <a:ln>
            <a:solidFill>
              <a:srgbClr val="FF0000"/>
            </a:solidFill>
          </a:ln>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353" y="6323924"/>
            <a:ext cx="3590925" cy="247650"/>
          </a:xfrm>
          <a:prstGeom prst="rect">
            <a:avLst/>
          </a:prstGeom>
          <a:ln>
            <a:solidFill>
              <a:srgbClr val="FF0000"/>
            </a:solidFill>
          </a:ln>
        </p:spPr>
      </p:pic>
    </p:spTree>
    <p:extLst>
      <p:ext uri="{BB962C8B-B14F-4D97-AF65-F5344CB8AC3E}">
        <p14:creationId xmlns:p14="http://schemas.microsoft.com/office/powerpoint/2010/main" val="3941018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範囲：文字列検索後</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6565" y="1600200"/>
            <a:ext cx="6870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31</a:t>
            </a:fld>
            <a:endParaRPr kumimoji="1" lang="ja-JP" altLang="en-US"/>
          </a:p>
        </p:txBody>
      </p:sp>
      <p:sp>
        <p:nvSpPr>
          <p:cNvPr id="8" name="角丸四角形 7"/>
          <p:cNvSpPr/>
          <p:nvPr/>
        </p:nvSpPr>
        <p:spPr>
          <a:xfrm>
            <a:off x="2011611" y="4293176"/>
            <a:ext cx="540000" cy="7200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9608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範囲：選択図形登録（一時登録）</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32</a:t>
            </a:fld>
            <a:endParaRPr kumimoji="1" lang="ja-JP" altLang="en-US"/>
          </a:p>
        </p:txBody>
      </p:sp>
      <p:pic>
        <p:nvPicPr>
          <p:cNvPr id="11" name="コンテンツ プレースホルダー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6565" y="1600200"/>
            <a:ext cx="6870869" cy="4876800"/>
          </a:xfrm>
        </p:spPr>
      </p:pic>
      <p:sp>
        <p:nvSpPr>
          <p:cNvPr id="12" name="テキスト ボックス 11"/>
          <p:cNvSpPr txBox="1"/>
          <p:nvPr/>
        </p:nvSpPr>
        <p:spPr>
          <a:xfrm>
            <a:off x="423348" y="5899879"/>
            <a:ext cx="8280000" cy="646331"/>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mj-ea"/>
              <a:buAutoNum type="circleNumDbPlain"/>
            </a:pPr>
            <a:r>
              <a:rPr lang="ja-JP" altLang="en-US" dirty="0" smtClean="0"/>
              <a:t>範囲選択後、</a:t>
            </a:r>
            <a:r>
              <a:rPr lang="en-US" altLang="ja-JP" dirty="0" smtClean="0"/>
              <a:t>[</a:t>
            </a:r>
            <a:r>
              <a:rPr lang="ja-JP" altLang="en-US" dirty="0" smtClean="0"/>
              <a:t>選択図形登録</a:t>
            </a:r>
            <a:r>
              <a:rPr lang="en-US" altLang="ja-JP" dirty="0" smtClean="0"/>
              <a:t>]</a:t>
            </a:r>
            <a:r>
              <a:rPr lang="ja-JP" altLang="en-US" dirty="0" smtClean="0"/>
              <a:t>をクリックします。</a:t>
            </a:r>
            <a:endParaRPr lang="en-US" altLang="ja-JP" dirty="0" smtClean="0"/>
          </a:p>
          <a:p>
            <a:pPr marL="342900" indent="-342900">
              <a:buFont typeface="+mj-ea"/>
              <a:buAutoNum type="circleNumDbPlain"/>
            </a:pPr>
            <a:r>
              <a:rPr lang="ja-JP" altLang="en-US" dirty="0" smtClean="0"/>
              <a:t>画面左上に</a:t>
            </a:r>
            <a:r>
              <a:rPr lang="en-US" altLang="ja-JP" dirty="0" smtClean="0"/>
              <a:t>《</a:t>
            </a:r>
            <a:r>
              <a:rPr lang="ja-JP" altLang="en-US" dirty="0" smtClean="0"/>
              <a:t>図形登録</a:t>
            </a:r>
            <a:r>
              <a:rPr lang="en-US" altLang="ja-JP" dirty="0" smtClean="0"/>
              <a:t>》</a:t>
            </a:r>
            <a:r>
              <a:rPr lang="ja-JP" altLang="en-US" dirty="0" smtClean="0"/>
              <a:t>が表示されます。</a:t>
            </a:r>
            <a:endParaRPr lang="en-US" altLang="ja-JP" dirty="0" smtClean="0"/>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060848"/>
            <a:ext cx="704850" cy="171450"/>
          </a:xfrm>
          <a:prstGeom prst="rect">
            <a:avLst/>
          </a:prstGeom>
          <a:ln>
            <a:solidFill>
              <a:srgbClr val="FF0000"/>
            </a:solidFill>
          </a:ln>
        </p:spPr>
      </p:pic>
    </p:spTree>
    <p:extLst>
      <p:ext uri="{BB962C8B-B14F-4D97-AF65-F5344CB8AC3E}">
        <p14:creationId xmlns:p14="http://schemas.microsoft.com/office/powerpoint/2010/main" val="2578406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選択図形登録の利用（</a:t>
            </a:r>
            <a:r>
              <a:rPr kumimoji="1" lang="en-US" altLang="ja-JP" dirty="0" smtClean="0"/>
              <a:t>1</a:t>
            </a:r>
            <a:r>
              <a:rPr kumimoji="1"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6565" y="1600200"/>
            <a:ext cx="6870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33</a:t>
            </a:fld>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421" y="1858119"/>
            <a:ext cx="1238250" cy="2867025"/>
          </a:xfrm>
          <a:prstGeom prst="rect">
            <a:avLst/>
          </a:prstGeom>
        </p:spPr>
      </p:pic>
      <p:sp>
        <p:nvSpPr>
          <p:cNvPr id="9" name="テキスト ボックス 8"/>
          <p:cNvSpPr txBox="1"/>
          <p:nvPr/>
        </p:nvSpPr>
        <p:spPr>
          <a:xfrm>
            <a:off x="423348" y="5899879"/>
            <a:ext cx="8280000" cy="369332"/>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mj-ea"/>
              <a:buAutoNum type="circleNumDbPlain"/>
            </a:pPr>
            <a:r>
              <a:rPr lang="ja-JP" altLang="en-US" dirty="0" smtClean="0"/>
              <a:t>メニュー</a:t>
            </a:r>
            <a:r>
              <a:rPr lang="en-US" altLang="ja-JP" dirty="0" smtClean="0"/>
              <a:t>[</a:t>
            </a:r>
            <a:r>
              <a:rPr lang="ja-JP" altLang="en-US" dirty="0" smtClean="0"/>
              <a:t>その他</a:t>
            </a:r>
            <a:r>
              <a:rPr lang="en-US" altLang="ja-JP" dirty="0" smtClean="0"/>
              <a:t>]</a:t>
            </a:r>
            <a:r>
              <a:rPr lang="ja-JP" altLang="en-US" dirty="0" smtClean="0"/>
              <a:t>から</a:t>
            </a:r>
            <a:r>
              <a:rPr lang="en-US" altLang="ja-JP" dirty="0" smtClean="0"/>
              <a:t>[</a:t>
            </a:r>
            <a:r>
              <a:rPr lang="ja-JP" altLang="en-US" dirty="0" smtClean="0"/>
              <a:t>登録選択図形</a:t>
            </a:r>
            <a:r>
              <a:rPr lang="en-US" altLang="ja-JP" dirty="0" smtClean="0"/>
              <a:t>]</a:t>
            </a:r>
            <a:r>
              <a:rPr lang="ja-JP" altLang="en-US" dirty="0" smtClean="0"/>
              <a:t>をクリックします。</a:t>
            </a:r>
            <a:endParaRPr lang="en-US" altLang="ja-JP" dirty="0" smtClean="0"/>
          </a:p>
        </p:txBody>
      </p:sp>
      <p:sp>
        <p:nvSpPr>
          <p:cNvPr id="10" name="正方形/長方形 9"/>
          <p:cNvSpPr/>
          <p:nvPr/>
        </p:nvSpPr>
        <p:spPr>
          <a:xfrm>
            <a:off x="2843808" y="1700808"/>
            <a:ext cx="360040" cy="1573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423421" y="3994431"/>
            <a:ext cx="123825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8269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選択図形登録の利用</a:t>
            </a:r>
            <a:r>
              <a:rPr lang="ja-JP" altLang="en-US" dirty="0" smtClean="0"/>
              <a:t>（</a:t>
            </a:r>
            <a:r>
              <a:rPr lang="en-US" altLang="ja-JP" dirty="0" smtClean="0"/>
              <a:t>2</a:t>
            </a:r>
            <a:r>
              <a:rPr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6565" y="1600200"/>
            <a:ext cx="6870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34</a:t>
            </a:fld>
            <a:endParaRPr kumimoji="1" lang="ja-JP" altLang="en-US"/>
          </a:p>
        </p:txBody>
      </p:sp>
      <p:sp>
        <p:nvSpPr>
          <p:cNvPr id="8" name="テキスト ボックス 7"/>
          <p:cNvSpPr txBox="1"/>
          <p:nvPr/>
        </p:nvSpPr>
        <p:spPr>
          <a:xfrm>
            <a:off x="423348" y="5899879"/>
            <a:ext cx="8280000" cy="646331"/>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dirty="0" smtClean="0"/>
              <a:t>[</a:t>
            </a:r>
            <a:r>
              <a:rPr lang="ja-JP" altLang="en-US" dirty="0" smtClean="0"/>
              <a:t>選択図形登録</a:t>
            </a:r>
            <a:r>
              <a:rPr lang="en-US" altLang="ja-JP" dirty="0" smtClean="0"/>
              <a:t>]</a:t>
            </a:r>
            <a:r>
              <a:rPr lang="ja-JP" altLang="en-US" dirty="0" smtClean="0"/>
              <a:t>機能は、プログラム終了後の再利用はできません。</a:t>
            </a:r>
            <a:endParaRPr lang="en-US" altLang="ja-JP" dirty="0" smtClean="0"/>
          </a:p>
          <a:p>
            <a:r>
              <a:rPr lang="en-US" altLang="ja-JP" dirty="0" smtClean="0"/>
              <a:t>[</a:t>
            </a:r>
            <a:r>
              <a:rPr lang="ja-JP" altLang="en-US" dirty="0" smtClean="0"/>
              <a:t>クリップボード</a:t>
            </a:r>
            <a:r>
              <a:rPr lang="en-US" altLang="ja-JP" dirty="0" smtClean="0"/>
              <a:t>]</a:t>
            </a:r>
            <a:r>
              <a:rPr lang="ja-JP" altLang="en-US" dirty="0" smtClean="0"/>
              <a:t>の機能に近いものです（複数画面起動時には登録画面のみ）。</a:t>
            </a:r>
            <a:endParaRPr lang="en-US" altLang="ja-JP" dirty="0" smtClean="0"/>
          </a:p>
        </p:txBody>
      </p:sp>
    </p:spTree>
    <p:extLst>
      <p:ext uri="{BB962C8B-B14F-4D97-AF65-F5344CB8AC3E}">
        <p14:creationId xmlns:p14="http://schemas.microsoft.com/office/powerpoint/2010/main" val="357630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範囲：切り取り選択</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4</a:t>
            </a:fld>
            <a:endParaRPr kumimoji="1" lang="ja-JP" altLang="en-US"/>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556792"/>
            <a:ext cx="7934325" cy="323850"/>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1844824"/>
            <a:ext cx="7934325" cy="323850"/>
          </a:xfrm>
          <a:prstGeom prst="rect">
            <a:avLst/>
          </a:prstGeom>
        </p:spPr>
      </p:pic>
      <p:sp>
        <p:nvSpPr>
          <p:cNvPr id="11" name="正方形/長方形 10"/>
          <p:cNvSpPr/>
          <p:nvPr/>
        </p:nvSpPr>
        <p:spPr>
          <a:xfrm>
            <a:off x="1360215" y="3812190"/>
            <a:ext cx="288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39552" y="148478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1</a:t>
            </a:r>
            <a:endParaRPr kumimoji="1" lang="ja-JP" altLang="en-US" sz="1600" dirty="0">
              <a:ea typeface="ＭＳ ゴシック" pitchFamily="49" charset="-128"/>
            </a:endParaRPr>
          </a:p>
        </p:txBody>
      </p:sp>
      <p:sp>
        <p:nvSpPr>
          <p:cNvPr id="13" name="円/楕円 12"/>
          <p:cNvSpPr/>
          <p:nvPr/>
        </p:nvSpPr>
        <p:spPr>
          <a:xfrm>
            <a:off x="539552" y="1879589"/>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2</a:t>
            </a:r>
            <a:endParaRPr kumimoji="1" lang="ja-JP" altLang="en-US" sz="1600" dirty="0">
              <a:ea typeface="ＭＳ ゴシック" pitchFamily="49" charset="-128"/>
            </a:endParaRPr>
          </a:p>
        </p:txBody>
      </p:sp>
      <p:cxnSp>
        <p:nvCxnSpPr>
          <p:cNvPr id="15" name="直線矢印コネクタ 14"/>
          <p:cNvCxnSpPr/>
          <p:nvPr/>
        </p:nvCxnSpPr>
        <p:spPr>
          <a:xfrm>
            <a:off x="999866" y="1707141"/>
            <a:ext cx="0" cy="25200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5696" y="2780928"/>
            <a:ext cx="303213"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6819" y="5286027"/>
            <a:ext cx="303213"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円/楕円 17"/>
          <p:cNvSpPr/>
          <p:nvPr/>
        </p:nvSpPr>
        <p:spPr>
          <a:xfrm>
            <a:off x="2208610" y="2829786"/>
            <a:ext cx="180000" cy="1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4355976" y="5204791"/>
            <a:ext cx="180000" cy="1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a:off x="2394026" y="2963446"/>
            <a:ext cx="2014188" cy="2238878"/>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32000" y="6093296"/>
            <a:ext cx="8280000" cy="369332"/>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dirty="0" smtClean="0"/>
              <a:t>範囲内の図形と文字を選択します。選択された範囲は「</a:t>
            </a:r>
            <a:r>
              <a:rPr lang="ja-JP" altLang="en-US" dirty="0" smtClean="0">
                <a:solidFill>
                  <a:srgbClr val="7030A0"/>
                </a:solidFill>
              </a:rPr>
              <a:t>紫色</a:t>
            </a:r>
            <a:r>
              <a:rPr lang="ja-JP" altLang="en-US" dirty="0" smtClean="0"/>
              <a:t>」に変わります。</a:t>
            </a:r>
            <a:endParaRPr kumimoji="1" lang="ja-JP" altLang="en-US" dirty="0"/>
          </a:p>
        </p:txBody>
      </p:sp>
    </p:spTree>
    <p:extLst>
      <p:ext uri="{BB962C8B-B14F-4D97-AF65-F5344CB8AC3E}">
        <p14:creationId xmlns:p14="http://schemas.microsoft.com/office/powerpoint/2010/main" val="1562294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範囲：範囲外選択</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5</a:t>
            </a:fld>
            <a:endParaRPr kumimoji="1" lang="ja-JP" altLang="en-US"/>
          </a:p>
        </p:txBody>
      </p:sp>
      <p:sp>
        <p:nvSpPr>
          <p:cNvPr id="8" name="テキスト ボックス 7"/>
          <p:cNvSpPr txBox="1"/>
          <p:nvPr/>
        </p:nvSpPr>
        <p:spPr>
          <a:xfrm>
            <a:off x="432000" y="6093296"/>
            <a:ext cx="8280000" cy="369332"/>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dirty="0" smtClean="0"/>
              <a:t>選択範囲外の図形と文字を選択します。選択された範囲外は「</a:t>
            </a:r>
            <a:r>
              <a:rPr lang="ja-JP" altLang="en-US" dirty="0" smtClean="0">
                <a:solidFill>
                  <a:srgbClr val="7030A0"/>
                </a:solidFill>
              </a:rPr>
              <a:t>紫色</a:t>
            </a:r>
            <a:r>
              <a:rPr lang="ja-JP" altLang="en-US" dirty="0" smtClean="0"/>
              <a:t>」に変わります。</a:t>
            </a:r>
            <a:endParaRPr kumimoji="1" lang="ja-JP" altLang="en-US"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582500"/>
            <a:ext cx="7934325" cy="323850"/>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916832"/>
            <a:ext cx="7934325" cy="323850"/>
          </a:xfrm>
          <a:prstGeom prst="rect">
            <a:avLst/>
          </a:prstGeom>
        </p:spPr>
      </p:pic>
      <p:cxnSp>
        <p:nvCxnSpPr>
          <p:cNvPr id="11" name="直線矢印コネクタ 10"/>
          <p:cNvCxnSpPr/>
          <p:nvPr/>
        </p:nvCxnSpPr>
        <p:spPr>
          <a:xfrm>
            <a:off x="1775263" y="1776591"/>
            <a:ext cx="0" cy="25200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557770" y="1522067"/>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1</a:t>
            </a:r>
            <a:endParaRPr kumimoji="1" lang="ja-JP" altLang="en-US" sz="1600" dirty="0">
              <a:ea typeface="ＭＳ ゴシック" pitchFamily="49" charset="-128"/>
            </a:endParaRPr>
          </a:p>
        </p:txBody>
      </p:sp>
      <p:sp>
        <p:nvSpPr>
          <p:cNvPr id="13" name="円/楕円 12"/>
          <p:cNvSpPr/>
          <p:nvPr/>
        </p:nvSpPr>
        <p:spPr>
          <a:xfrm>
            <a:off x="565260" y="1942580"/>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2</a:t>
            </a:r>
            <a:endParaRPr kumimoji="1" lang="ja-JP" altLang="en-US" sz="1600" dirty="0">
              <a:ea typeface="ＭＳ ゴシック" pitchFamily="49" charset="-128"/>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2546" y="2795061"/>
            <a:ext cx="303213"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127" y="5188311"/>
            <a:ext cx="303213"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円/楕円 15"/>
          <p:cNvSpPr/>
          <p:nvPr/>
        </p:nvSpPr>
        <p:spPr>
          <a:xfrm>
            <a:off x="2161011" y="2867069"/>
            <a:ext cx="180000" cy="1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438300" y="5251091"/>
            <a:ext cx="180000" cy="1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90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範囲：全選択</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6</a:t>
            </a:fld>
            <a:endParaRPr kumimoji="1" lang="ja-JP" altLang="en-US"/>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 y="1520974"/>
            <a:ext cx="7934325" cy="323850"/>
          </a:xfrm>
          <a:prstGeom prst="rect">
            <a:avLst/>
          </a:prstGeom>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6463" y="1531292"/>
            <a:ext cx="303213"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3419872" y="1531292"/>
            <a:ext cx="540000" cy="3032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32000" y="6093296"/>
            <a:ext cx="8280000" cy="646331"/>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dirty="0" smtClean="0"/>
              <a:t>編集可能なレイヤのすべてを選択します。</a:t>
            </a:r>
            <a:endParaRPr lang="en-US" altLang="ja-JP" dirty="0" smtClean="0"/>
          </a:p>
          <a:p>
            <a:r>
              <a:rPr lang="en-US" altLang="ja-JP" dirty="0" smtClean="0"/>
              <a:t>[</a:t>
            </a:r>
            <a:r>
              <a:rPr lang="ja-JP" altLang="en-US" dirty="0" smtClean="0"/>
              <a:t>選択解除</a:t>
            </a:r>
            <a:r>
              <a:rPr lang="en-US" altLang="ja-JP" dirty="0" smtClean="0"/>
              <a:t>]</a:t>
            </a:r>
            <a:r>
              <a:rPr lang="ja-JP" altLang="en-US" dirty="0" smtClean="0"/>
              <a:t>を左クリックすると選択前の状態に戻ります。</a:t>
            </a:r>
            <a:endParaRPr kumimoji="1" lang="ja-JP" altLang="en-US" dirty="0"/>
          </a:p>
        </p:txBody>
      </p:sp>
      <p:sp>
        <p:nvSpPr>
          <p:cNvPr id="13" name="角丸四角形 12"/>
          <p:cNvSpPr/>
          <p:nvPr/>
        </p:nvSpPr>
        <p:spPr>
          <a:xfrm>
            <a:off x="3563888" y="1891124"/>
            <a:ext cx="442575" cy="216024"/>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326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範囲：範囲を選択して消去（</a:t>
            </a:r>
            <a:r>
              <a:rPr kumimoji="1" lang="en-US" altLang="ja-JP" dirty="0" smtClean="0"/>
              <a:t>1</a:t>
            </a:r>
            <a:r>
              <a:rPr kumimoji="1"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7</a:t>
            </a:fld>
            <a:endParaRPr kumimoji="1" lang="ja-JP" alt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6330" y="2763676"/>
            <a:ext cx="303213"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240" y="5094294"/>
            <a:ext cx="304800" cy="304800"/>
          </a:xfrm>
          <a:prstGeom prst="rect">
            <a:avLst/>
          </a:prstGeom>
        </p:spPr>
      </p:pic>
      <p:sp>
        <p:nvSpPr>
          <p:cNvPr id="10" name="円/楕円 9"/>
          <p:cNvSpPr/>
          <p:nvPr/>
        </p:nvSpPr>
        <p:spPr>
          <a:xfrm>
            <a:off x="2219543" y="2915282"/>
            <a:ext cx="216000"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4384976" y="5157216"/>
            <a:ext cx="216000"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a:stCxn id="10" idx="5"/>
            <a:endCxn id="11" idx="1"/>
          </p:cNvCxnSpPr>
          <p:nvPr/>
        </p:nvCxnSpPr>
        <p:spPr>
          <a:xfrm>
            <a:off x="2403911" y="3099650"/>
            <a:ext cx="2012697" cy="2089198"/>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32000" y="6093296"/>
            <a:ext cx="8280000" cy="646331"/>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dirty="0" smtClean="0"/>
              <a:t>範囲内の図形と文字を選択する時は、範囲の終点で</a:t>
            </a:r>
            <a:r>
              <a:rPr lang="ja-JP" altLang="en-US" dirty="0" smtClean="0">
                <a:solidFill>
                  <a:srgbClr val="FF0000"/>
                </a:solidFill>
              </a:rPr>
              <a:t>右クリック</a:t>
            </a:r>
            <a:r>
              <a:rPr lang="ja-JP" altLang="en-US" dirty="0" smtClean="0"/>
              <a:t>します。選択された範囲は「</a:t>
            </a:r>
            <a:r>
              <a:rPr lang="ja-JP" altLang="en-US" dirty="0" smtClean="0">
                <a:solidFill>
                  <a:srgbClr val="7030A0"/>
                </a:solidFill>
              </a:rPr>
              <a:t>紫色</a:t>
            </a:r>
            <a:r>
              <a:rPr lang="ja-JP" altLang="en-US" dirty="0" smtClean="0"/>
              <a:t>」に変わります。</a:t>
            </a:r>
            <a:r>
              <a:rPr lang="en-US" altLang="ja-JP" dirty="0" smtClean="0"/>
              <a:t>[</a:t>
            </a:r>
            <a:r>
              <a:rPr lang="ja-JP" altLang="en-US" dirty="0" smtClean="0"/>
              <a:t>消去</a:t>
            </a:r>
            <a:r>
              <a:rPr lang="en-US" altLang="ja-JP" dirty="0" smtClean="0"/>
              <a:t>]</a:t>
            </a:r>
            <a:r>
              <a:rPr lang="ja-JP" altLang="en-US" dirty="0" smtClean="0"/>
              <a:t>機能については、別途説明します。</a:t>
            </a:r>
            <a:endParaRPr kumimoji="1" lang="ja-JP" altLang="en-US" dirty="0"/>
          </a:p>
        </p:txBody>
      </p:sp>
      <p:sp>
        <p:nvSpPr>
          <p:cNvPr id="17" name="正方形/長方形 16"/>
          <p:cNvSpPr/>
          <p:nvPr/>
        </p:nvSpPr>
        <p:spPr>
          <a:xfrm>
            <a:off x="1360215" y="3812190"/>
            <a:ext cx="288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吹き出し 17"/>
          <p:cNvSpPr/>
          <p:nvPr/>
        </p:nvSpPr>
        <p:spPr>
          <a:xfrm>
            <a:off x="3997240" y="2394344"/>
            <a:ext cx="1260000" cy="369332"/>
          </a:xfrm>
          <a:prstGeom prst="wedgeRectCallout">
            <a:avLst>
              <a:gd name="adj1" fmla="val -89686"/>
              <a:gd name="adj2" fmla="val 135478"/>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spAutoFit/>
          </a:bodyPr>
          <a:lstStyle/>
          <a:p>
            <a:pPr algn="ctr"/>
            <a:r>
              <a:rPr kumimoji="1" lang="ja-JP" altLang="en-US" dirty="0" smtClean="0"/>
              <a:t>文字</a:t>
            </a:r>
            <a:endParaRPr kumimoji="1" lang="ja-JP" altLang="en-US" dirty="0"/>
          </a:p>
        </p:txBody>
      </p:sp>
      <p:sp>
        <p:nvSpPr>
          <p:cNvPr id="19" name="円/楕円 18"/>
          <p:cNvSpPr/>
          <p:nvPr/>
        </p:nvSpPr>
        <p:spPr>
          <a:xfrm>
            <a:off x="3203848" y="3023282"/>
            <a:ext cx="288032" cy="189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3873436" y="3908894"/>
            <a:ext cx="288032" cy="189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1763728" y="227691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1</a:t>
            </a:r>
            <a:endParaRPr kumimoji="1" lang="ja-JP" altLang="en-US" sz="1600" dirty="0">
              <a:ea typeface="ＭＳ ゴシック" pitchFamily="49" charset="-128"/>
            </a:endParaRPr>
          </a:p>
        </p:txBody>
      </p:sp>
    </p:spTree>
    <p:extLst>
      <p:ext uri="{BB962C8B-B14F-4D97-AF65-F5344CB8AC3E}">
        <p14:creationId xmlns:p14="http://schemas.microsoft.com/office/powerpoint/2010/main" val="1329040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範囲：範囲を選択して消去</a:t>
            </a:r>
            <a:r>
              <a:rPr lang="ja-JP" altLang="en-US" dirty="0" smtClean="0"/>
              <a:t>（</a:t>
            </a:r>
            <a:r>
              <a:rPr lang="en-US" altLang="ja-JP" dirty="0" smtClean="0"/>
              <a:t>2</a:t>
            </a:r>
            <a:r>
              <a:rPr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8</a:t>
            </a:fld>
            <a:endParaRPr kumimoji="1" lang="ja-JP" altLang="en-US"/>
          </a:p>
        </p:txBody>
      </p:sp>
      <p:sp>
        <p:nvSpPr>
          <p:cNvPr id="9" name="正方形/長方形 8"/>
          <p:cNvSpPr/>
          <p:nvPr/>
        </p:nvSpPr>
        <p:spPr>
          <a:xfrm>
            <a:off x="2267744" y="3140968"/>
            <a:ext cx="2232248" cy="2376264"/>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360215" y="4653136"/>
            <a:ext cx="288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637955"/>
            <a:ext cx="303213"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432000" y="6093296"/>
            <a:ext cx="8280000" cy="646331"/>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dirty="0" smtClean="0"/>
              <a:t>[</a:t>
            </a:r>
            <a:r>
              <a:rPr lang="ja-JP" altLang="en-US" dirty="0" smtClean="0"/>
              <a:t>消去</a:t>
            </a:r>
            <a:r>
              <a:rPr lang="en-US" altLang="ja-JP" dirty="0" smtClean="0"/>
              <a:t>]</a:t>
            </a:r>
            <a:r>
              <a:rPr lang="ja-JP" altLang="en-US" dirty="0" smtClean="0"/>
              <a:t>をクリックすると範囲内の図形と文字が消去されます。</a:t>
            </a:r>
            <a:endParaRPr lang="en-US" altLang="ja-JP" dirty="0" smtClean="0"/>
          </a:p>
          <a:p>
            <a:r>
              <a:rPr lang="en-US" altLang="ja-JP" dirty="0" smtClean="0"/>
              <a:t>[</a:t>
            </a:r>
            <a:r>
              <a:rPr lang="ja-JP" altLang="en-US" dirty="0" smtClean="0"/>
              <a:t>消去</a:t>
            </a:r>
            <a:r>
              <a:rPr lang="en-US" altLang="ja-JP" dirty="0" smtClean="0"/>
              <a:t>]</a:t>
            </a:r>
            <a:r>
              <a:rPr lang="ja-JP" altLang="en-US" dirty="0" smtClean="0"/>
              <a:t>の操作を取り消すには、</a:t>
            </a:r>
            <a:r>
              <a:rPr lang="en-US" altLang="ja-JP" dirty="0" smtClean="0"/>
              <a:t>[</a:t>
            </a:r>
            <a:r>
              <a:rPr lang="ja-JP" altLang="en-US" dirty="0" smtClean="0">
                <a:solidFill>
                  <a:srgbClr val="0070C0"/>
                </a:solidFill>
              </a:rPr>
              <a:t>戻る</a:t>
            </a:r>
            <a:r>
              <a:rPr lang="en-US" altLang="ja-JP" dirty="0" smtClean="0"/>
              <a:t>]</a:t>
            </a:r>
            <a:r>
              <a:rPr lang="ja-JP" altLang="en-US" dirty="0" smtClean="0"/>
              <a:t>をクリックします。</a:t>
            </a:r>
            <a:endParaRPr kumimoji="1" lang="ja-JP" altLang="en-US" dirty="0"/>
          </a:p>
        </p:txBody>
      </p:sp>
      <p:sp>
        <p:nvSpPr>
          <p:cNvPr id="13" name="正方形/長方形 12"/>
          <p:cNvSpPr/>
          <p:nvPr/>
        </p:nvSpPr>
        <p:spPr>
          <a:xfrm>
            <a:off x="1349457" y="5182458"/>
            <a:ext cx="288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1763728" y="227691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2</a:t>
            </a:r>
            <a:endParaRPr kumimoji="1" lang="ja-JP" altLang="en-US" sz="1600" dirty="0">
              <a:ea typeface="ＭＳ ゴシック" pitchFamily="49" charset="-128"/>
            </a:endParaRPr>
          </a:p>
        </p:txBody>
      </p:sp>
    </p:spTree>
    <p:extLst>
      <p:ext uri="{BB962C8B-B14F-4D97-AF65-F5344CB8AC3E}">
        <p14:creationId xmlns:p14="http://schemas.microsoft.com/office/powerpoint/2010/main" val="231500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範囲：範囲を選択して複写する（</a:t>
            </a:r>
            <a:r>
              <a:rPr kumimoji="1" lang="en-US" altLang="ja-JP" dirty="0" smtClean="0"/>
              <a:t>1</a:t>
            </a:r>
            <a:r>
              <a:rPr kumimoji="1"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1065" y="1600200"/>
            <a:ext cx="7041869" cy="4876800"/>
          </a:xfrm>
        </p:spPr>
      </p:pic>
      <p:sp>
        <p:nvSpPr>
          <p:cNvPr id="4" name="日付プレースホルダー 3"/>
          <p:cNvSpPr>
            <a:spLocks noGrp="1"/>
          </p:cNvSpPr>
          <p:nvPr>
            <p:ph type="dt" sz="half" idx="10"/>
          </p:nvPr>
        </p:nvSpPr>
        <p:spPr/>
        <p:txBody>
          <a:bodyPr/>
          <a:lstStyle/>
          <a:p>
            <a:r>
              <a:rPr kumimoji="1" lang="en-US" altLang="ja-JP" smtClean="0"/>
              <a:t>2011/12/6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(10) Version 1.0</a:t>
            </a:r>
            <a:endParaRPr kumimoji="1" lang="ja-JP" altLang="en-US"/>
          </a:p>
        </p:txBody>
      </p:sp>
      <p:sp>
        <p:nvSpPr>
          <p:cNvPr id="6" name="スライド番号プレースホルダー 5"/>
          <p:cNvSpPr>
            <a:spLocks noGrp="1"/>
          </p:cNvSpPr>
          <p:nvPr>
            <p:ph type="sldNum" sz="quarter" idx="12"/>
          </p:nvPr>
        </p:nvSpPr>
        <p:spPr/>
        <p:txBody>
          <a:bodyPr/>
          <a:lstStyle/>
          <a:p>
            <a:fld id="{5D631E63-6035-4714-B0C2-EBAA49C3CADA}" type="slidenum">
              <a:rPr kumimoji="1" lang="ja-JP" altLang="en-US" smtClean="0"/>
              <a:t>9</a:t>
            </a:fld>
            <a:endParaRPr kumimoji="1" lang="ja-JP" altLang="en-US"/>
          </a:p>
        </p:txBody>
      </p:sp>
      <p:sp>
        <p:nvSpPr>
          <p:cNvPr id="8" name="正方形/長方形 7"/>
          <p:cNvSpPr/>
          <p:nvPr/>
        </p:nvSpPr>
        <p:spPr>
          <a:xfrm>
            <a:off x="1360215" y="3812190"/>
            <a:ext cx="288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363914" y="4833176"/>
            <a:ext cx="288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32000" y="5644771"/>
            <a:ext cx="8280000" cy="646331"/>
          </a:xfrm>
          <a:prstGeom prst="rect">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dirty="0" smtClean="0"/>
              <a:t>範囲選択後、</a:t>
            </a:r>
            <a:r>
              <a:rPr lang="en-US" altLang="ja-JP" dirty="0" smtClean="0"/>
              <a:t>[</a:t>
            </a:r>
            <a:r>
              <a:rPr lang="ja-JP" altLang="en-US" dirty="0" smtClean="0"/>
              <a:t>複写</a:t>
            </a:r>
            <a:r>
              <a:rPr lang="en-US" altLang="ja-JP" dirty="0" smtClean="0"/>
              <a:t>]</a:t>
            </a:r>
            <a:r>
              <a:rPr lang="ja-JP" altLang="en-US" dirty="0" smtClean="0"/>
              <a:t>をクリックすると範囲内の図形と文字が複写できる状態に変わります。マウスを複写先に移動させ左クリックします（次ページ参照）。</a:t>
            </a:r>
            <a:endParaRPr lang="en-US" altLang="ja-JP" dirty="0" smtClean="0"/>
          </a:p>
        </p:txBody>
      </p:sp>
      <p:sp>
        <p:nvSpPr>
          <p:cNvPr id="12" name="円/楕円 11"/>
          <p:cNvSpPr/>
          <p:nvPr/>
        </p:nvSpPr>
        <p:spPr>
          <a:xfrm>
            <a:off x="3542372" y="3575481"/>
            <a:ext cx="216000"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flipH="1">
            <a:off x="3181903" y="3698111"/>
            <a:ext cx="446524" cy="218709"/>
          </a:xfrm>
          <a:prstGeom prst="straightConnector1">
            <a:avLst/>
          </a:prstGeom>
          <a:ln w="127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835696" y="3284984"/>
            <a:ext cx="2088232" cy="2232248"/>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吹き出し 12"/>
          <p:cNvSpPr/>
          <p:nvPr/>
        </p:nvSpPr>
        <p:spPr>
          <a:xfrm>
            <a:off x="3761856" y="2636912"/>
            <a:ext cx="792000" cy="369332"/>
          </a:xfrm>
          <a:prstGeom prst="wedgeRectCallout">
            <a:avLst>
              <a:gd name="adj1" fmla="val -56388"/>
              <a:gd name="adj2" fmla="val 208296"/>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spAutoFit/>
          </a:bodyPr>
          <a:lstStyle/>
          <a:p>
            <a:pPr algn="ctr"/>
            <a:r>
              <a:rPr kumimoji="1" lang="ja-JP" altLang="en-US" dirty="0" smtClean="0"/>
              <a:t>基点</a:t>
            </a:r>
            <a:endParaRPr kumimoji="1" lang="ja-JP" altLang="en-US" dirty="0"/>
          </a:p>
        </p:txBody>
      </p:sp>
      <p:sp>
        <p:nvSpPr>
          <p:cNvPr id="17" name="円/楕円 16"/>
          <p:cNvSpPr/>
          <p:nvPr/>
        </p:nvSpPr>
        <p:spPr>
          <a:xfrm>
            <a:off x="1763688" y="245691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kumimoji="1" lang="en-US" altLang="ja-JP" sz="1600" dirty="0" smtClean="0">
                <a:ea typeface="ＭＳ ゴシック" pitchFamily="49" charset="-128"/>
              </a:rPr>
              <a:t>1</a:t>
            </a:r>
            <a:endParaRPr kumimoji="1" lang="ja-JP" altLang="en-US" sz="1600" dirty="0">
              <a:ea typeface="ＭＳ ゴシック" pitchFamily="49" charset="-128"/>
            </a:endParaRPr>
          </a:p>
        </p:txBody>
      </p:sp>
    </p:spTree>
    <p:extLst>
      <p:ext uri="{BB962C8B-B14F-4D97-AF65-F5344CB8AC3E}">
        <p14:creationId xmlns:p14="http://schemas.microsoft.com/office/powerpoint/2010/main" val="111306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モジュール">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366</TotalTime>
  <Words>1515</Words>
  <Application>Microsoft Office PowerPoint</Application>
  <PresentationFormat>画面に合わせる (4:3)</PresentationFormat>
  <Paragraphs>224</Paragraphs>
  <Slides>34</Slides>
  <Notes>5</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クラリティ</vt:lpstr>
      <vt:lpstr>Jw_cad 基本操作（10）</vt:lpstr>
      <vt:lpstr>範囲：図形だけを選ぶ</vt:lpstr>
      <vt:lpstr>範囲：図形と文字を一緒に選ぶ</vt:lpstr>
      <vt:lpstr>範囲：切り取り選択</vt:lpstr>
      <vt:lpstr>範囲：範囲外選択</vt:lpstr>
      <vt:lpstr>範囲：全選択</vt:lpstr>
      <vt:lpstr>範囲：範囲を選択して消去（1）</vt:lpstr>
      <vt:lpstr>範囲：範囲を選択して消去（2）</vt:lpstr>
      <vt:lpstr>範囲：範囲を選択して複写する（1）</vt:lpstr>
      <vt:lpstr>範囲：範囲を選択して複写する（2）</vt:lpstr>
      <vt:lpstr>範囲：範囲を選択して移動する（1）</vt:lpstr>
      <vt:lpstr>範囲：範囲を選択して移動する（2）</vt:lpstr>
      <vt:lpstr>範囲：＜属性選択＞</vt:lpstr>
      <vt:lpstr>範囲：＜属性選択＞の手順（1）</vt:lpstr>
      <vt:lpstr>範囲：＜属性選択＞の手順（2）</vt:lpstr>
      <vt:lpstr>範囲：＜属性選択＞の手順（3）</vt:lpstr>
      <vt:lpstr>範囲：属性変更</vt:lpstr>
      <vt:lpstr>範囲：属性変更の手順（1）</vt:lpstr>
      <vt:lpstr>範囲：属性変更の手順（2）</vt:lpstr>
      <vt:lpstr>範囲：属性変更の手順（3）</vt:lpstr>
      <vt:lpstr>範囲：属性選択で属性変更確認</vt:lpstr>
      <vt:lpstr>範囲：文字位置・集計-文字位置</vt:lpstr>
      <vt:lpstr>範囲：文字位置・集計の手順（1）</vt:lpstr>
      <vt:lpstr>範囲：文字位置・集計の手順（2）</vt:lpstr>
      <vt:lpstr>範囲：文字集計-同じ文字列の出現数</vt:lpstr>
      <vt:lpstr>範囲：文字列の集計書込の手順</vt:lpstr>
      <vt:lpstr>範囲：文字列検索の手順（1）</vt:lpstr>
      <vt:lpstr>範囲：文字列検索の手順（2）</vt:lpstr>
      <vt:lpstr>範囲：文字列検索の手順（3）</vt:lpstr>
      <vt:lpstr>範囲：文字列検索の手順（4）</vt:lpstr>
      <vt:lpstr>範囲：文字列検索後</vt:lpstr>
      <vt:lpstr>範囲：選択図形登録（一時登録）</vt:lpstr>
      <vt:lpstr>選択図形登録の利用（1）</vt:lpstr>
      <vt:lpstr>選択図形登録の利用（2）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Jw_cad 基本操作（10）</dc:title>
  <dc:creator>総務部</dc:creator>
  <cp:lastModifiedBy>SystemKOMACO(駒澤　勉)</cp:lastModifiedBy>
  <cp:revision>34</cp:revision>
  <dcterms:created xsi:type="dcterms:W3CDTF">2011-12-06T06:09:55Z</dcterms:created>
  <dcterms:modified xsi:type="dcterms:W3CDTF">2011-12-14T05:53:17Z</dcterms:modified>
</cp:coreProperties>
</file>